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60" r:id="rId4"/>
    <p:sldId id="272" r:id="rId5"/>
    <p:sldId id="259" r:id="rId6"/>
    <p:sldId id="262" r:id="rId7"/>
    <p:sldId id="263" r:id="rId8"/>
    <p:sldId id="265" r:id="rId9"/>
    <p:sldId id="273" r:id="rId10"/>
    <p:sldId id="274" r:id="rId11"/>
    <p:sldId id="275" r:id="rId12"/>
    <p:sldId id="269" r:id="rId13"/>
  </p:sldIdLst>
  <p:sldSz cx="12192000" cy="6858000"/>
  <p:notesSz cx="6858000" cy="9144000"/>
  <p:embeddedFontLst>
    <p:embeddedFont>
      <p:font typeface="Cormorant Unicase"/>
      <p:regular r:id="rId16"/>
      <p:bold r:id="rId17"/>
    </p:embeddedFont>
    <p:embeddedFont>
      <p:font typeface="Raleway" pitchFamily="2" charset="77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EA07BB-24BE-68FC-9AA3-6820A0208F03}" name="Ruvimbo Makumbe" initials="RM" userId="BfzveENGL2gRpoIPyAZ62KNVyROTbkzpYwgidIoQHUU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33D"/>
    <a:srgbClr val="361560"/>
    <a:srgbClr val="0A1D51"/>
    <a:srgbClr val="FFC95A"/>
    <a:srgbClr val="071A4C"/>
    <a:srgbClr val="FFC013"/>
    <a:srgbClr val="E3A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/>
    <p:restoredTop sz="93935"/>
  </p:normalViewPr>
  <p:slideViewPr>
    <p:cSldViewPr snapToGrid="0">
      <p:cViewPr varScale="1">
        <p:scale>
          <a:sx n="110" d="100"/>
          <a:sy n="110" d="100"/>
        </p:scale>
        <p:origin x="6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B846F8-CDBD-933C-FD9D-02122B1FE0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09513-38F3-887B-979C-0F3265C9E3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34832-4232-4341-B9F0-9939E21B6F38}" type="datetimeFigureOut">
              <a:rPr lang="en-US" smtClean="0"/>
              <a:t>6/19/26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B20E6-5538-FB6F-18B2-2B7BAEE7C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D057A-B783-1FC2-041F-EDA9DC88E3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51149-B221-7E4D-A2CD-BD13CA045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8A30A-9A26-044B-8559-2AB6800AF343}" type="datetimeFigureOut">
              <a:rPr lang="en-US" smtClean="0"/>
              <a:t>6/19/26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C109A-5B6A-3A47-9417-277A0DF0F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C109A-5B6A-3A47-9417-277A0DF0FF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4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C109A-5B6A-3A47-9417-277A0DF0FF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06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3B8C2-3779-7759-F5B9-65942DFBB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E6061-DC49-0F05-3835-809B923E4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BEE71D-8597-52ED-8011-278A3A348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CF435-D026-4F46-7D3A-36D38505B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C109A-5B6A-3A47-9417-277A0DF0FF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0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F204-E60C-EACC-06DF-A6A749A8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846" y="1157532"/>
            <a:ext cx="11078307" cy="875402"/>
          </a:xfrm>
          <a:prstGeom prst="rect">
            <a:avLst/>
          </a:prstGeom>
        </p:spPr>
        <p:txBody>
          <a:bodyPr anchor="ctr"/>
          <a:lstStyle>
            <a:lvl1pPr algn="l">
              <a:defRPr sz="4000" b="1" i="0">
                <a:solidFill>
                  <a:srgbClr val="23333D"/>
                </a:solidFill>
                <a:latin typeface="Cormorant Unicase" pitchFamily="2" charset="77"/>
                <a:ea typeface="Cormorant Unicase" pitchFamily="2" charset="77"/>
                <a:cs typeface="Open Sans Extra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D2E3F-84FA-EA5B-58D9-012A11BA0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847" y="2157046"/>
            <a:ext cx="11078306" cy="4173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9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o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F204-E60C-EACC-06DF-A6A749A8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157532"/>
            <a:ext cx="11090151" cy="875402"/>
          </a:xfrm>
          <a:prstGeom prst="rect">
            <a:avLst/>
          </a:prstGeom>
        </p:spPr>
        <p:txBody>
          <a:bodyPr anchor="ctr"/>
          <a:lstStyle>
            <a:lvl1pPr algn="l">
              <a:defRPr sz="4000" b="1" i="0">
                <a:solidFill>
                  <a:srgbClr val="23333D"/>
                </a:solidFill>
                <a:latin typeface="Cormorant Unicase" pitchFamily="2" charset="77"/>
                <a:ea typeface="Cormorant Unicase" pitchFamily="2" charset="77"/>
                <a:cs typeface="Open Sans Extra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3B679C6-504F-3DE2-0967-10AB85D2DD2C}"/>
              </a:ext>
            </a:extLst>
          </p:cNvPr>
          <p:cNvSpPr txBox="1">
            <a:spLocks/>
          </p:cNvSpPr>
          <p:nvPr userDrawn="1"/>
        </p:nvSpPr>
        <p:spPr>
          <a:xfrm>
            <a:off x="550984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84B6C40-A44E-A864-516E-3047F8EA7321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0FA7382-2060-E821-6A49-7BA7702E4B8B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F55D8B-7ED7-26DC-B751-83904E4D2EE0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CB792-D8DD-A136-3569-959ADDDE88DD}"/>
              </a:ext>
            </a:extLst>
          </p:cNvPr>
          <p:cNvSpPr txBox="1"/>
          <p:nvPr userDrawn="1"/>
        </p:nvSpPr>
        <p:spPr>
          <a:xfrm>
            <a:off x="556847" y="2157046"/>
            <a:ext cx="5427788" cy="417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B10FE2-CC98-949D-6071-6ED42F0C6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2157413"/>
            <a:ext cx="5404339" cy="417353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5E198DD-D680-3C30-55FA-FCB7D35351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6677" y="2157047"/>
            <a:ext cx="5404338" cy="4173904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9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F204-E60C-EACC-06DF-A6A749A8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157532"/>
            <a:ext cx="11084290" cy="875402"/>
          </a:xfrm>
          <a:prstGeom prst="rect">
            <a:avLst/>
          </a:prstGeom>
        </p:spPr>
        <p:txBody>
          <a:bodyPr anchor="ctr"/>
          <a:lstStyle>
            <a:lvl1pPr algn="l">
              <a:defRPr sz="4000" b="1" i="0">
                <a:solidFill>
                  <a:srgbClr val="23333D"/>
                </a:solidFill>
                <a:latin typeface="Cormorant Unicase" pitchFamily="2" charset="77"/>
                <a:ea typeface="Cormorant Unicase" pitchFamily="2" charset="77"/>
                <a:cs typeface="Open Sans Extra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3B679C6-504F-3DE2-0967-10AB85D2DD2C}"/>
              </a:ext>
            </a:extLst>
          </p:cNvPr>
          <p:cNvSpPr txBox="1">
            <a:spLocks/>
          </p:cNvSpPr>
          <p:nvPr userDrawn="1"/>
        </p:nvSpPr>
        <p:spPr>
          <a:xfrm>
            <a:off x="550984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84B6C40-A44E-A864-516E-3047F8EA7321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0FA7382-2060-E821-6A49-7BA7702E4B8B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F55D8B-7ED7-26DC-B751-83904E4D2EE0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B10FE2-CC98-949D-6071-6ED42F0C6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2157413"/>
            <a:ext cx="7690460" cy="417353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C50925-4624-DE74-5ECB-7B6BDE249E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05813" y="2157046"/>
            <a:ext cx="3228975" cy="1992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4A10D50-0E50-CACB-698D-843F35103D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5813" y="4337905"/>
            <a:ext cx="3228975" cy="1992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F204-E60C-EACC-06DF-A6A749A8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157532"/>
            <a:ext cx="11084290" cy="875402"/>
          </a:xfrm>
          <a:prstGeom prst="rect">
            <a:avLst/>
          </a:prstGeom>
        </p:spPr>
        <p:txBody>
          <a:bodyPr anchor="ctr"/>
          <a:lstStyle>
            <a:lvl1pPr algn="l">
              <a:defRPr sz="4000" b="1" i="0">
                <a:solidFill>
                  <a:srgbClr val="23333D"/>
                </a:solidFill>
                <a:latin typeface="Cormorant Unicase" pitchFamily="2" charset="77"/>
                <a:ea typeface="Cormorant Unicase" pitchFamily="2" charset="77"/>
                <a:cs typeface="Open Sans Extra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3B679C6-504F-3DE2-0967-10AB85D2DD2C}"/>
              </a:ext>
            </a:extLst>
          </p:cNvPr>
          <p:cNvSpPr txBox="1">
            <a:spLocks/>
          </p:cNvSpPr>
          <p:nvPr userDrawn="1"/>
        </p:nvSpPr>
        <p:spPr>
          <a:xfrm>
            <a:off x="550984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84B6C40-A44E-A864-516E-3047F8EA7321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0FA7382-2060-E821-6A49-7BA7702E4B8B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F55D8B-7ED7-26DC-B751-83904E4D2EE0}"/>
              </a:ext>
            </a:extLst>
          </p:cNvPr>
          <p:cNvSpPr txBox="1">
            <a:spLocks/>
          </p:cNvSpPr>
          <p:nvPr userDrawn="1"/>
        </p:nvSpPr>
        <p:spPr>
          <a:xfrm>
            <a:off x="556848" y="2157046"/>
            <a:ext cx="5421922" cy="4173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rgbClr val="071A4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CB792-D8DD-A136-3569-959ADDDE88DD}"/>
              </a:ext>
            </a:extLst>
          </p:cNvPr>
          <p:cNvSpPr txBox="1"/>
          <p:nvPr userDrawn="1"/>
        </p:nvSpPr>
        <p:spPr>
          <a:xfrm>
            <a:off x="556847" y="2157046"/>
            <a:ext cx="5427788" cy="417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B10FE2-CC98-949D-6071-6ED42F0C6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2157413"/>
            <a:ext cx="7690460" cy="417353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sz="2000" b="0" i="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C50925-4624-DE74-5ECB-7B6BDE249E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05813" y="2156927"/>
            <a:ext cx="3228975" cy="41735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5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92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E18753-2F48-97C6-0FD6-173E2B8B5053}"/>
              </a:ext>
            </a:extLst>
          </p:cNvPr>
          <p:cNvSpPr txBox="1"/>
          <p:nvPr/>
        </p:nvSpPr>
        <p:spPr>
          <a:xfrm>
            <a:off x="5497974" y="2407533"/>
            <a:ext cx="658599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Week 2: St Frideswide and St Etheldreda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Trusting in fear, while waiting, and in the everyday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Remaining joyful and thankful</a:t>
            </a:r>
          </a:p>
          <a:p>
            <a:endParaRPr lang="en-US" sz="2400" dirty="0"/>
          </a:p>
          <a:p>
            <a:r>
              <a:rPr lang="en-US" sz="2400" dirty="0"/>
              <a:t>	Reading: 	</a:t>
            </a:r>
            <a:r>
              <a:rPr lang="en-GB" sz="2400" dirty="0"/>
              <a:t>Luke 8.22-25</a:t>
            </a:r>
          </a:p>
          <a:p>
            <a:r>
              <a:rPr lang="en-GB" sz="2400" dirty="0"/>
              <a:t>			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448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3C0D7-5987-1CEE-38AC-B1196625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6EFC-7073-37D1-9D58-A07F61CD78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 Etheldreda - flight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D258F-4D16-1BC3-7798-C17EC4B3EA2B}"/>
              </a:ext>
            </a:extLst>
          </p:cNvPr>
          <p:cNvSpPr txBox="1"/>
          <p:nvPr/>
        </p:nvSpPr>
        <p:spPr>
          <a:xfrm>
            <a:off x="740781" y="2032933"/>
            <a:ext cx="6349174" cy="415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Etheldreda decided to become a nun, fled from Northumbria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In 672 she took the veil in </a:t>
            </a:r>
            <a:r>
              <a:rPr lang="en-US" altLang="en-US" sz="2000" dirty="0" err="1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Coldingham</a:t>
            </a: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, Scotland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She fled again, returning to Ely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Legend – she sheltered under an ash tree at Stow which grew from her staff, planted in the ground 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000000"/>
              </a:solidFill>
              <a:latin typeface="Raleway" pitchFamily="2" charset="77"/>
              <a:ea typeface="GillSans" panose="020B0A02020104020203" pitchFamily="34" charset="77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000000"/>
              </a:solidFill>
              <a:latin typeface="Raleway" pitchFamily="2" charset="77"/>
              <a:ea typeface="GillSans" panose="020B0A02020104020203" pitchFamily="34" charset="77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00"/>
              </a:solidFill>
              <a:latin typeface="Raleway" pitchFamily="2" charset="77"/>
              <a:ea typeface="GillSans" panose="020B0A02020104020203" pitchFamily="34" charset="77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E82235-EF1D-9B80-509C-934C5B79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25" y="1828799"/>
            <a:ext cx="2938120" cy="462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9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CBAF4-1403-DFAA-5A6C-16E511E5C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1B0F5-2746-C6DB-7FC4-F137715E53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 Etheldreda - Abbess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BAD00CE-53E4-7957-F2EC-61F92AAC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361" y="1890801"/>
            <a:ext cx="2493793" cy="44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511ECF-BA12-55DD-6E0B-94635CC1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00" y="1890801"/>
            <a:ext cx="3218733" cy="44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B47729-4165-41C6-6601-FC155A2E5506}"/>
              </a:ext>
            </a:extLst>
          </p:cNvPr>
          <p:cNvSpPr txBox="1"/>
          <p:nvPr/>
        </p:nvSpPr>
        <p:spPr>
          <a:xfrm>
            <a:off x="81023" y="1890801"/>
            <a:ext cx="5509549" cy="46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She sheltered in the ruins of an old church where she founded a double monastery in 673, 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The community cared for the sick, offered hospitality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She continued her work through sickness, staying focused, joyful and thankful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Her bones were taken to Ely – her body and clothes were said to hold miraculous powers.</a:t>
            </a:r>
          </a:p>
        </p:txBody>
      </p:sp>
    </p:spTree>
    <p:extLst>
      <p:ext uri="{BB962C8B-B14F-4D97-AF65-F5344CB8AC3E}">
        <p14:creationId xmlns:p14="http://schemas.microsoft.com/office/powerpoint/2010/main" val="1589909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CC15-54FA-F588-C3D3-71CB2453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CE092-F8A8-5F9D-A955-181421D9DA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4" y="1875099"/>
            <a:ext cx="10468236" cy="4363655"/>
          </a:xfrm>
        </p:spPr>
        <p:txBody>
          <a:bodyPr/>
          <a:lstStyle/>
          <a:p>
            <a:pPr marL="0" indent="0">
              <a:buNone/>
            </a:pPr>
            <a:endParaRPr lang="en-GB" sz="4000" dirty="0"/>
          </a:p>
          <a:p>
            <a:r>
              <a:rPr lang="en-GB" sz="4000" dirty="0"/>
              <a:t>How do we experience God’s presence or absence in the everyday?</a:t>
            </a:r>
          </a:p>
          <a:p>
            <a:endParaRPr lang="en-GB" sz="4000" dirty="0"/>
          </a:p>
          <a:p>
            <a:r>
              <a:rPr lang="en-GB" sz="4000" dirty="0"/>
              <a:t>What daily routines do we find helpful in seeking God’s presence, and staying thankful in the dark times?</a:t>
            </a:r>
          </a:p>
          <a:p>
            <a:endParaRPr lang="en-GB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8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DFC7-225D-BAFC-E7C5-82060A7DC2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 Frideswide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FD19DC9-1C75-840C-AB7F-D109DDB85A2F}"/>
              </a:ext>
            </a:extLst>
          </p:cNvPr>
          <p:cNvSpPr txBox="1">
            <a:spLocks/>
          </p:cNvSpPr>
          <p:nvPr/>
        </p:nvSpPr>
        <p:spPr>
          <a:xfrm>
            <a:off x="-3019519" y="4730123"/>
            <a:ext cx="3471549" cy="2410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1B88E9-8DCE-BBE5-3FF0-36BAEC7A73F6}"/>
              </a:ext>
            </a:extLst>
          </p:cNvPr>
          <p:cNvSpPr txBox="1">
            <a:spLocks/>
          </p:cNvSpPr>
          <p:nvPr/>
        </p:nvSpPr>
        <p:spPr>
          <a:xfrm>
            <a:off x="-2267165" y="4174538"/>
            <a:ext cx="3471549" cy="2410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86F1BE-A36F-84C4-F74B-6241E124DAF4}"/>
              </a:ext>
            </a:extLst>
          </p:cNvPr>
          <p:cNvSpPr txBox="1">
            <a:spLocks/>
          </p:cNvSpPr>
          <p:nvPr/>
        </p:nvSpPr>
        <p:spPr>
          <a:xfrm>
            <a:off x="5085195" y="2075926"/>
            <a:ext cx="5404338" cy="4173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Patron Saint of Oxford</a:t>
            </a:r>
          </a:p>
          <a:p>
            <a:r>
              <a:rPr lang="en-US" dirty="0"/>
              <a:t>Christ Church was originally the church of St Frideswide Priory</a:t>
            </a:r>
          </a:p>
          <a:p>
            <a:r>
              <a:rPr lang="en-US" dirty="0"/>
              <a:t>Presumed to be the place where she founded a nunnery</a:t>
            </a:r>
          </a:p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century, contemporary of Bede, died 727</a:t>
            </a:r>
          </a:p>
          <a:p>
            <a:r>
              <a:rPr lang="en-US" dirty="0"/>
              <a:t>Saxon princess</a:t>
            </a:r>
          </a:p>
          <a:p>
            <a:r>
              <a:rPr lang="en-US" dirty="0"/>
              <a:t>Old English </a:t>
            </a:r>
            <a:r>
              <a:rPr lang="en-US" dirty="0" err="1"/>
              <a:t>Frithswith</a:t>
            </a:r>
            <a:r>
              <a:rPr lang="en-US" dirty="0"/>
              <a:t> (peace – strong)</a:t>
            </a:r>
          </a:p>
          <a:p>
            <a:r>
              <a:rPr lang="en-US" dirty="0"/>
              <a:t>Knew she was called to be a nun, and to celibacy.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DC909-BE27-1A2C-B059-4B759BD7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65" y="2113476"/>
            <a:ext cx="3247189" cy="43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74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B9ADB4-25E8-9AA9-B8FD-2A3B778631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 Frideswide – flight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740BA-3FA2-C4F9-B606-D6FD1A4488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5" y="2157414"/>
            <a:ext cx="3092472" cy="4081340"/>
          </a:xfrm>
        </p:spPr>
        <p:txBody>
          <a:bodyPr/>
          <a:lstStyle/>
          <a:p>
            <a:r>
              <a:rPr lang="en-US" dirty="0"/>
              <a:t>Pursued by King Algar, despite her vow of celibacy</a:t>
            </a:r>
          </a:p>
          <a:p>
            <a:r>
              <a:rPr lang="en-US" dirty="0"/>
              <a:t>Forced to flee, first to Abingdon, pursued by king and soldiers</a:t>
            </a:r>
          </a:p>
          <a:p>
            <a:r>
              <a:rPr lang="en-US" dirty="0"/>
              <a:t>Took refuge in a pigsty</a:t>
            </a:r>
          </a:p>
          <a:p>
            <a:r>
              <a:rPr lang="en-US" dirty="0"/>
              <a:t>Then fled to a monastery in </a:t>
            </a:r>
            <a:r>
              <a:rPr lang="en-US" dirty="0" err="1"/>
              <a:t>Binsey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2111E-C61E-8211-24CF-FDE8A03E5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12" y="1910722"/>
            <a:ext cx="2946724" cy="47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2FB9314-4A4A-A810-F311-52F2F4FD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48" y="1910722"/>
            <a:ext cx="3092472" cy="47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50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7B419-EA1B-81C1-3103-2B81A1A4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F08367-7890-071B-E41D-20A3F0DB3B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 Frideswide – the healer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08A618-8C74-0D89-323B-6E842D19E7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4" y="2032934"/>
            <a:ext cx="3095025" cy="4205820"/>
          </a:xfrm>
        </p:spPr>
        <p:txBody>
          <a:bodyPr/>
          <a:lstStyle/>
          <a:p>
            <a:r>
              <a:rPr lang="en-GB" dirty="0"/>
              <a:t>God struck King Algar blind</a:t>
            </a:r>
          </a:p>
          <a:p>
            <a:r>
              <a:rPr lang="en-GB" dirty="0"/>
              <a:t>He asked for Frideswide’s forgiveness</a:t>
            </a:r>
          </a:p>
          <a:p>
            <a:r>
              <a:rPr lang="en-GB" dirty="0"/>
              <a:t>She prayed to St Margaret at </a:t>
            </a:r>
            <a:r>
              <a:rPr lang="en-GB" dirty="0" err="1"/>
              <a:t>Binsey</a:t>
            </a:r>
            <a:r>
              <a:rPr lang="en-GB" dirty="0"/>
              <a:t>, and a spring appeared</a:t>
            </a:r>
          </a:p>
          <a:p>
            <a:r>
              <a:rPr lang="en-GB" dirty="0"/>
              <a:t>She used the water to cure his blindness</a:t>
            </a:r>
          </a:p>
          <a:p>
            <a:r>
              <a:rPr lang="en-GB" dirty="0"/>
              <a:t>The beginning of her reputation as a healer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52A42-744D-4334-F9C8-CBE54ADD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12" y="1910722"/>
            <a:ext cx="2946724" cy="47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38BCCAF-52FF-7E9F-F873-BD3DD5CE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89" y="2241214"/>
            <a:ext cx="4671594" cy="345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05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298114-557B-3C73-CD8E-3E6F44612F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 Frideswide Abbess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019E43-F24A-17CE-01BE-F01F7A951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8878" y="2157413"/>
            <a:ext cx="2820297" cy="4172803"/>
          </a:xfrm>
        </p:spPr>
        <p:txBody>
          <a:bodyPr/>
          <a:lstStyle/>
          <a:p>
            <a:r>
              <a:rPr lang="en-US" dirty="0"/>
              <a:t>In Oxford she founded and was Abbess of a nunnery</a:t>
            </a:r>
          </a:p>
          <a:p>
            <a:r>
              <a:rPr lang="en-US" dirty="0"/>
              <a:t>A missionary community of catechesis and teaching</a:t>
            </a:r>
          </a:p>
          <a:p>
            <a:r>
              <a:rPr lang="en-US" dirty="0"/>
              <a:t>Provided for the poor and sick</a:t>
            </a:r>
          </a:p>
          <a:p>
            <a:r>
              <a:rPr lang="en-US" dirty="0"/>
              <a:t>She remained there until her death</a:t>
            </a:r>
          </a:p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1FF4B1A-04FD-C33B-C791-11B34EE137AE}"/>
              </a:ext>
            </a:extLst>
          </p:cNvPr>
          <p:cNvSpPr txBox="1">
            <a:spLocks/>
          </p:cNvSpPr>
          <p:nvPr/>
        </p:nvSpPr>
        <p:spPr>
          <a:xfrm>
            <a:off x="318319" y="3742979"/>
            <a:ext cx="4644922" cy="3108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4B972E1-E224-FDFA-8865-99D78227BFB6}"/>
              </a:ext>
            </a:extLst>
          </p:cNvPr>
          <p:cNvSpPr txBox="1">
            <a:spLocks/>
          </p:cNvSpPr>
          <p:nvPr/>
        </p:nvSpPr>
        <p:spPr>
          <a:xfrm>
            <a:off x="6698200" y="2840154"/>
            <a:ext cx="4644922" cy="3108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6219702-01A6-936B-887C-E83C6B42BC62}"/>
              </a:ext>
            </a:extLst>
          </p:cNvPr>
          <p:cNvSpPr txBox="1">
            <a:spLocks/>
          </p:cNvSpPr>
          <p:nvPr/>
        </p:nvSpPr>
        <p:spPr>
          <a:xfrm>
            <a:off x="848878" y="2225273"/>
            <a:ext cx="6570493" cy="4104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33D"/>
                </a:solidFill>
                <a:latin typeface="Raleway" pitchFamily="2" charset="77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62874984-5670-9E24-F566-CE3F4BB0B7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28" r="2628"/>
          <a:stretch>
            <a:fillRect/>
          </a:stretch>
        </p:blipFill>
        <p:spPr>
          <a:xfrm>
            <a:off x="7419371" y="2100568"/>
            <a:ext cx="4540359" cy="358423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5DE2004-096C-3FB4-DB8C-676A911E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03" y="2070039"/>
            <a:ext cx="3260662" cy="43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7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F529-944C-C728-059E-D61BFE05A4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 Frideswide Pilgrimage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3FB87-EEEA-6F3B-E0D1-C03E0D5F97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141461" y="2331034"/>
            <a:ext cx="2331233" cy="26676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1360EC7-7970-04E2-5BD4-92E2E2D2C2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1" r="271"/>
          <a:stretch>
            <a:fillRect/>
          </a:stretch>
        </p:blipFill>
        <p:spPr>
          <a:xfrm>
            <a:off x="8374126" y="2157413"/>
            <a:ext cx="3260662" cy="4371232"/>
          </a:xfrm>
          <a:prstGeom prst="rect">
            <a:avLst/>
          </a:prstGeom>
        </p:spPr>
      </p:pic>
      <p:pic>
        <p:nvPicPr>
          <p:cNvPr id="18" name="Picture 8" descr="St Margaret's holy well and church, Binsey">
            <a:extLst>
              <a:ext uri="{FF2B5EF4-FFF2-40B4-BE49-F238E27FC236}">
                <a16:creationId xmlns:a16="http://schemas.microsoft.com/office/drawing/2014/main" id="{5B3F5DA4-F9B4-13A6-B6C3-659E8825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41" y="2160307"/>
            <a:ext cx="4078521" cy="43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6554E-04ED-959B-B67D-6686BACFB988}"/>
              </a:ext>
            </a:extLst>
          </p:cNvPr>
          <p:cNvSpPr txBox="1"/>
          <p:nvPr/>
        </p:nvSpPr>
        <p:spPr>
          <a:xfrm>
            <a:off x="671332" y="1889813"/>
            <a:ext cx="3146543" cy="46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aleway" pitchFamily="2" charset="77"/>
              </a:rPr>
              <a:t>Annual diocesan pilgrimage to the well at St Margaret’s, </a:t>
            </a:r>
            <a:r>
              <a:rPr lang="en-US" sz="2000" dirty="0" err="1">
                <a:latin typeface="Raleway" pitchFamily="2" charset="77"/>
              </a:rPr>
              <a:t>Binsey</a:t>
            </a:r>
            <a:r>
              <a:rPr lang="en-US" sz="2000" dirty="0">
                <a:latin typeface="Raleway" pitchFamily="2" charset="77"/>
              </a:rPr>
              <a:t> and her shrine</a:t>
            </a:r>
          </a:p>
          <a:p>
            <a:endParaRPr lang="en-US" sz="2000" dirty="0">
              <a:latin typeface="Raleway" pitchFamily="2" charset="77"/>
            </a:endParaRPr>
          </a:p>
          <a:p>
            <a:r>
              <a:rPr lang="en-US" sz="2000" dirty="0">
                <a:latin typeface="Raleway" pitchFamily="2" charset="77"/>
              </a:rPr>
              <a:t>Her life embraced: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fear in the flight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waiting for her calling as a nun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maintaining the routine of daily service as Abbess</a:t>
            </a:r>
          </a:p>
        </p:txBody>
      </p:sp>
    </p:spTree>
    <p:extLst>
      <p:ext uri="{BB962C8B-B14F-4D97-AF65-F5344CB8AC3E}">
        <p14:creationId xmlns:p14="http://schemas.microsoft.com/office/powerpoint/2010/main" val="2606918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53E5-8658-E816-6F6B-751760B868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3A8A9-B457-A1D8-9F1B-341BD06D6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4" y="1377451"/>
            <a:ext cx="11084290" cy="5173419"/>
          </a:xfrm>
        </p:spPr>
        <p:txBody>
          <a:bodyPr/>
          <a:lstStyle/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How do we discern what we are called to be or to do?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How do we trust and wait if answers to prayer are a long time coming, or not what we expect?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5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AD45D-0074-6C68-8DE3-5528C083A1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 Etheldreda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17AC8-D78F-AE50-5CA2-E64A4A019183}"/>
              </a:ext>
            </a:extLst>
          </p:cNvPr>
          <p:cNvSpPr txBox="1"/>
          <p:nvPr/>
        </p:nvSpPr>
        <p:spPr>
          <a:xfrm>
            <a:off x="307796" y="1512072"/>
            <a:ext cx="4518847" cy="553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latin typeface="Raleway" pitchFamily="2" charset="77"/>
              <a:ea typeface="GillSans" panose="020B0A02020104020203" pitchFamily="34" charset="77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Reading: Romans 12.9-18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latin typeface="Raleway" pitchFamily="2" charset="77"/>
              <a:ea typeface="GillSans" panose="020B0A02020104020203" pitchFamily="34" charset="77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Patron Saint of Ely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639-679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Earliest account from Bede, “the virgin mother of many virgins”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Daughter of King Anna of East Anglia, devout Christian family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Princess, wife, queen and nun in her time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Raleway" pitchFamily="2" charset="77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6891673-0459-A005-18E5-1CAB2667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32" y="2387475"/>
            <a:ext cx="6965912" cy="37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5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88EF5-1070-80EA-5E0F-5C1B79FB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3AFB-ED40-D9BC-6054-BC54101D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855" y="905384"/>
            <a:ext cx="11084290" cy="875402"/>
          </a:xfrm>
        </p:spPr>
        <p:txBody>
          <a:bodyPr/>
          <a:lstStyle/>
          <a:p>
            <a:pPr algn="ctr"/>
            <a:r>
              <a:rPr lang="en-US" dirty="0"/>
              <a:t>St Etheldreda - marriages</a:t>
            </a:r>
          </a:p>
        </p:txBody>
      </p:sp>
      <p:pic>
        <p:nvPicPr>
          <p:cNvPr id="5" name="Picture 2" descr="This may contain: a map of the british isles showing major cities">
            <a:extLst>
              <a:ext uri="{FF2B5EF4-FFF2-40B4-BE49-F238E27FC236}">
                <a16:creationId xmlns:a16="http://schemas.microsoft.com/office/drawing/2014/main" id="{C08DAA7F-AFEB-9BB0-881B-2AA4575C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13" y="1740674"/>
            <a:ext cx="3345083" cy="50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459CF3-310C-A665-FABD-B857394D4938}"/>
              </a:ext>
            </a:extLst>
          </p:cNvPr>
          <p:cNvSpPr txBox="1"/>
          <p:nvPr/>
        </p:nvSpPr>
        <p:spPr>
          <a:xfrm>
            <a:off x="231494" y="1759352"/>
            <a:ext cx="6979534" cy="41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She married twice, both political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Bede: she maintained vows of perpetual virginity through both marriages – a sign of Christian devotion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Retired to Isle of Ely after her first husband’s death 655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Married 660 to Ecgfrith who became King of Northumbria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Raleway" pitchFamily="2" charset="77"/>
                <a:ea typeface="GillSans" panose="020B0A02020104020203" pitchFamily="34" charset="77"/>
              </a:rPr>
              <a:t>After 12 years, he tried to ‘claim full marital rights’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Raleway" pitchFamily="2" charset="77"/>
              </a:rPr>
              <a:t>Etheldreda, advised and aided by Wilfred, bishop of Northumbria, refused</a:t>
            </a:r>
            <a:endParaRPr lang="en-US" altLang="en-US" sz="2000" dirty="0">
              <a:solidFill>
                <a:srgbClr val="000000"/>
              </a:solidFill>
              <a:latin typeface="Raleway" pitchFamily="2" charset="77"/>
              <a:ea typeface="GillSans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218962"/>
      </p:ext>
    </p:extLst>
  </p:cSld>
  <p:clrMapOvr>
    <a:masterClrMapping/>
  </p:clrMapOvr>
</p:sld>
</file>

<file path=ppt/theme/theme1.xml><?xml version="1.0" encoding="utf-8"?>
<a:theme xmlns:a="http://schemas.openxmlformats.org/drawingml/2006/main" name="Intro Slide">
  <a:themeElements>
    <a:clrScheme name="The Great Invit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4584</TotalTime>
  <Words>548</Words>
  <Application>Microsoft Macintosh PowerPoint</Application>
  <PresentationFormat>Widescreen</PresentationFormat>
  <Paragraphs>80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Raleway</vt:lpstr>
      <vt:lpstr>Arial</vt:lpstr>
      <vt:lpstr>Aptos</vt:lpstr>
      <vt:lpstr>Cormorant Unicase</vt:lpstr>
      <vt:lpstr>Intro Slide</vt:lpstr>
      <vt:lpstr>PowerPoint Presentation</vt:lpstr>
      <vt:lpstr>St Frideswide</vt:lpstr>
      <vt:lpstr>St Frideswide – flight</vt:lpstr>
      <vt:lpstr>St Frideswide – the healer</vt:lpstr>
      <vt:lpstr>St Frideswide Abbess</vt:lpstr>
      <vt:lpstr>St Frideswide Pilgrimage</vt:lpstr>
      <vt:lpstr>Questions</vt:lpstr>
      <vt:lpstr>St Etheldreda</vt:lpstr>
      <vt:lpstr>St Etheldreda - marriages</vt:lpstr>
      <vt:lpstr>St Etheldreda - flight</vt:lpstr>
      <vt:lpstr>St Etheldreda - Abbess</vt:lpstr>
      <vt:lpstr>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Samuel Poch</dc:creator>
  <cp:keywords/>
  <dc:description/>
  <cp:lastModifiedBy>Jill Sandham</cp:lastModifiedBy>
  <cp:revision>34</cp:revision>
  <cp:lastPrinted>2026-06-16T12:20:02Z</cp:lastPrinted>
  <dcterms:created xsi:type="dcterms:W3CDTF">2022-07-07T10:03:00Z</dcterms:created>
  <dcterms:modified xsi:type="dcterms:W3CDTF">2026-06-19T08:39:33Z</dcterms:modified>
  <cp:category/>
</cp:coreProperties>
</file>