
<file path=[Content_Types].xml><?xml version="1.0" encoding="utf-8"?>
<Types xmlns="http://schemas.openxmlformats.org/package/2006/content-types">
  <Default Extension="5038386204898571&amp;width=1920&amp;height=1080&amp;v=1dc734899901b30" ContentType="image/jpe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handoutMasterIdLst>
    <p:handoutMasterId r:id="rId16"/>
  </p:handoutMasterIdLst>
  <p:sldIdLst>
    <p:sldId id="256" r:id="rId2"/>
    <p:sldId id="257" r:id="rId3"/>
    <p:sldId id="258" r:id="rId4"/>
    <p:sldId id="261" r:id="rId5"/>
    <p:sldId id="262" r:id="rId6"/>
    <p:sldId id="263" r:id="rId7"/>
    <p:sldId id="274" r:id="rId8"/>
    <p:sldId id="271" r:id="rId9"/>
    <p:sldId id="267" r:id="rId10"/>
    <p:sldId id="268" r:id="rId11"/>
    <p:sldId id="269" r:id="rId12"/>
    <p:sldId id="270" r:id="rId13"/>
    <p:sldId id="272" r:id="rId14"/>
    <p:sldId id="264" r:id="rId15"/>
  </p:sldIdLst>
  <p:sldSz cx="12192000" cy="6858000"/>
  <p:notesSz cx="6858000" cy="9144000"/>
  <p:embeddedFontLst>
    <p:embeddedFont>
      <p:font typeface="Cormorant Unicase"/>
      <p:regular r:id="rId17"/>
      <p:bold r:id="rId18"/>
    </p:embeddedFont>
    <p:embeddedFont>
      <p:font typeface="Raleway" pitchFamily="2" charset="77"/>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EA07BB-24BE-68FC-9AA3-6820A0208F03}" name="Ruvimbo Makumbe" initials="RM" userId="BfzveENGL2gRpoIPyAZ62KNVyROTbkzpYwgidIoQHUU="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333D"/>
    <a:srgbClr val="361560"/>
    <a:srgbClr val="0A1D51"/>
    <a:srgbClr val="FFC95A"/>
    <a:srgbClr val="071A4C"/>
    <a:srgbClr val="FFC013"/>
    <a:srgbClr val="E3A6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5AD1C-1EEE-4D54-9DBE-58D43CC211A2}" v="85" dt="2026-06-24T01:30:07.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p:restoredTop sz="94749"/>
  </p:normalViewPr>
  <p:slideViewPr>
    <p:cSldViewPr snapToGrid="0">
      <p:cViewPr varScale="1">
        <p:scale>
          <a:sx n="111" d="100"/>
          <a:sy n="111" d="100"/>
        </p:scale>
        <p:origin x="768" y="19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B846F8-CDBD-933C-FD9D-02122B1FE0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909513-38F3-887B-979C-0F3265C9E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34832-4232-4341-B9F0-9939E21B6F38}" type="datetimeFigureOut">
              <a:rPr lang="en-US" smtClean="0"/>
              <a:t>6/24/26</a:t>
            </a:fld>
            <a:endParaRPr lang="en-US"/>
          </a:p>
        </p:txBody>
      </p:sp>
      <p:sp>
        <p:nvSpPr>
          <p:cNvPr id="4" name="Footer Placeholder 3">
            <a:extLst>
              <a:ext uri="{FF2B5EF4-FFF2-40B4-BE49-F238E27FC236}">
                <a16:creationId xmlns:a16="http://schemas.microsoft.com/office/drawing/2014/main" id="{235B20E6-5538-FB6F-18B2-2B7BAEE7C9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DD057A-B783-1FC2-041F-EDA9DC88E3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51149-B221-7E4D-A2CD-BD13CA045C61}" type="slidenum">
              <a:rPr lang="en-US" smtClean="0"/>
              <a:t>‹#›</a:t>
            </a:fld>
            <a:endParaRPr lang="en-US"/>
          </a:p>
        </p:txBody>
      </p:sp>
    </p:spTree>
    <p:extLst>
      <p:ext uri="{BB962C8B-B14F-4D97-AF65-F5344CB8AC3E}">
        <p14:creationId xmlns:p14="http://schemas.microsoft.com/office/powerpoint/2010/main" val="671915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6846" y="1157532"/>
            <a:ext cx="11078307"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99D2E3F-84FA-EA5B-58D9-012A11BA05E9}"/>
              </a:ext>
            </a:extLst>
          </p:cNvPr>
          <p:cNvSpPr>
            <a:spLocks noGrp="1"/>
          </p:cNvSpPr>
          <p:nvPr>
            <p:ph type="subTitle" idx="1"/>
          </p:nvPr>
        </p:nvSpPr>
        <p:spPr>
          <a:xfrm>
            <a:off x="556847" y="2157046"/>
            <a:ext cx="11078306" cy="4173416"/>
          </a:xfrm>
          <a:prstGeom prst="rect">
            <a:avLst/>
          </a:prstGeom>
        </p:spPr>
        <p:txBody>
          <a:bodyPr/>
          <a:lstStyle>
            <a:lvl1pPr marL="0" indent="0" algn="l">
              <a:buNone/>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51319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o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0863" y="1157532"/>
            <a:ext cx="11090151"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D3B679C6-504F-3DE2-0967-10AB85D2DD2C}"/>
              </a:ext>
            </a:extLst>
          </p:cNvPr>
          <p:cNvSpPr txBox="1">
            <a:spLocks/>
          </p:cNvSpPr>
          <p:nvPr userDrawn="1"/>
        </p:nvSpPr>
        <p:spPr>
          <a:xfrm>
            <a:off x="550984"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6" name="Subtitle 2">
            <a:extLst>
              <a:ext uri="{FF2B5EF4-FFF2-40B4-BE49-F238E27FC236}">
                <a16:creationId xmlns:a16="http://schemas.microsoft.com/office/drawing/2014/main" id="{D84B6C40-A44E-A864-516E-3047F8EA7321}"/>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7" name="Subtitle 2">
            <a:extLst>
              <a:ext uri="{FF2B5EF4-FFF2-40B4-BE49-F238E27FC236}">
                <a16:creationId xmlns:a16="http://schemas.microsoft.com/office/drawing/2014/main" id="{00FA7382-2060-E821-6A49-7BA7702E4B8B}"/>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rgbClr val="071A4C"/>
              </a:solidFill>
            </a:endParaRPr>
          </a:p>
        </p:txBody>
      </p:sp>
      <p:sp>
        <p:nvSpPr>
          <p:cNvPr id="9" name="Subtitle 2">
            <a:extLst>
              <a:ext uri="{FF2B5EF4-FFF2-40B4-BE49-F238E27FC236}">
                <a16:creationId xmlns:a16="http://schemas.microsoft.com/office/drawing/2014/main" id="{D5F55D8B-7ED7-26DC-B751-83904E4D2EE0}"/>
              </a:ext>
            </a:extLst>
          </p:cNvPr>
          <p:cNvSpPr txBox="1">
            <a:spLocks/>
          </p:cNvSpPr>
          <p:nvPr userDrawn="1"/>
        </p:nvSpPr>
        <p:spPr>
          <a:xfrm>
            <a:off x="556848" y="2157046"/>
            <a:ext cx="5421922" cy="417341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11" name="TextBox 10">
            <a:extLst>
              <a:ext uri="{FF2B5EF4-FFF2-40B4-BE49-F238E27FC236}">
                <a16:creationId xmlns:a16="http://schemas.microsoft.com/office/drawing/2014/main" id="{EAACB792-D8DD-A136-3569-959ADDDE88DD}"/>
              </a:ext>
            </a:extLst>
          </p:cNvPr>
          <p:cNvSpPr txBox="1"/>
          <p:nvPr userDrawn="1"/>
        </p:nvSpPr>
        <p:spPr>
          <a:xfrm>
            <a:off x="556847" y="2157046"/>
            <a:ext cx="5427788" cy="4173416"/>
          </a:xfrm>
          <a:prstGeom prst="rect">
            <a:avLst/>
          </a:prstGeom>
          <a:noFill/>
        </p:spPr>
        <p:txBody>
          <a:bodyPr wrap="square" rtlCol="0">
            <a:spAutoFit/>
          </a:bodyPr>
          <a:lstStyle/>
          <a:p>
            <a:endParaRPr lang="en-US" dirty="0"/>
          </a:p>
        </p:txBody>
      </p:sp>
      <p:sp>
        <p:nvSpPr>
          <p:cNvPr id="15" name="Text Placeholder 14">
            <a:extLst>
              <a:ext uri="{FF2B5EF4-FFF2-40B4-BE49-F238E27FC236}">
                <a16:creationId xmlns:a16="http://schemas.microsoft.com/office/drawing/2014/main" id="{B6B10FE2-CC98-949D-6071-6ED42F0C6BC9}"/>
              </a:ext>
            </a:extLst>
          </p:cNvPr>
          <p:cNvSpPr>
            <a:spLocks noGrp="1"/>
          </p:cNvSpPr>
          <p:nvPr>
            <p:ph type="body" sz="quarter" idx="10"/>
          </p:nvPr>
        </p:nvSpPr>
        <p:spPr>
          <a:xfrm>
            <a:off x="550863" y="2157413"/>
            <a:ext cx="5404339" cy="4173537"/>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4">
            <a:extLst>
              <a:ext uri="{FF2B5EF4-FFF2-40B4-BE49-F238E27FC236}">
                <a16:creationId xmlns:a16="http://schemas.microsoft.com/office/drawing/2014/main" id="{75E198DD-D680-3C30-55FA-FCB7D35351FA}"/>
              </a:ext>
            </a:extLst>
          </p:cNvPr>
          <p:cNvSpPr>
            <a:spLocks noGrp="1"/>
          </p:cNvSpPr>
          <p:nvPr>
            <p:ph type="body" sz="quarter" idx="11"/>
          </p:nvPr>
        </p:nvSpPr>
        <p:spPr>
          <a:xfrm>
            <a:off x="6236677" y="2157047"/>
            <a:ext cx="5404338" cy="4173904"/>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0849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0864" y="1157532"/>
            <a:ext cx="11084290"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D3B679C6-504F-3DE2-0967-10AB85D2DD2C}"/>
              </a:ext>
            </a:extLst>
          </p:cNvPr>
          <p:cNvSpPr txBox="1">
            <a:spLocks/>
          </p:cNvSpPr>
          <p:nvPr userDrawn="1"/>
        </p:nvSpPr>
        <p:spPr>
          <a:xfrm>
            <a:off x="550984"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6" name="Subtitle 2">
            <a:extLst>
              <a:ext uri="{FF2B5EF4-FFF2-40B4-BE49-F238E27FC236}">
                <a16:creationId xmlns:a16="http://schemas.microsoft.com/office/drawing/2014/main" id="{D84B6C40-A44E-A864-516E-3047F8EA7321}"/>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7" name="Subtitle 2">
            <a:extLst>
              <a:ext uri="{FF2B5EF4-FFF2-40B4-BE49-F238E27FC236}">
                <a16:creationId xmlns:a16="http://schemas.microsoft.com/office/drawing/2014/main" id="{00FA7382-2060-E821-6A49-7BA7702E4B8B}"/>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rgbClr val="071A4C"/>
              </a:solidFill>
            </a:endParaRPr>
          </a:p>
        </p:txBody>
      </p:sp>
      <p:sp>
        <p:nvSpPr>
          <p:cNvPr id="9" name="Subtitle 2">
            <a:extLst>
              <a:ext uri="{FF2B5EF4-FFF2-40B4-BE49-F238E27FC236}">
                <a16:creationId xmlns:a16="http://schemas.microsoft.com/office/drawing/2014/main" id="{D5F55D8B-7ED7-26DC-B751-83904E4D2EE0}"/>
              </a:ext>
            </a:extLst>
          </p:cNvPr>
          <p:cNvSpPr txBox="1">
            <a:spLocks/>
          </p:cNvSpPr>
          <p:nvPr userDrawn="1"/>
        </p:nvSpPr>
        <p:spPr>
          <a:xfrm>
            <a:off x="556848" y="2157046"/>
            <a:ext cx="5421922" cy="417341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15" name="Text Placeholder 14">
            <a:extLst>
              <a:ext uri="{FF2B5EF4-FFF2-40B4-BE49-F238E27FC236}">
                <a16:creationId xmlns:a16="http://schemas.microsoft.com/office/drawing/2014/main" id="{B6B10FE2-CC98-949D-6071-6ED42F0C6BC9}"/>
              </a:ext>
            </a:extLst>
          </p:cNvPr>
          <p:cNvSpPr>
            <a:spLocks noGrp="1"/>
          </p:cNvSpPr>
          <p:nvPr>
            <p:ph type="body" sz="quarter" idx="10"/>
          </p:nvPr>
        </p:nvSpPr>
        <p:spPr>
          <a:xfrm>
            <a:off x="550863" y="2157413"/>
            <a:ext cx="7690460" cy="4173537"/>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a:extLst>
              <a:ext uri="{FF2B5EF4-FFF2-40B4-BE49-F238E27FC236}">
                <a16:creationId xmlns:a16="http://schemas.microsoft.com/office/drawing/2014/main" id="{83C50925-4624-DE74-5ECB-7B6BDE249E8C}"/>
              </a:ext>
            </a:extLst>
          </p:cNvPr>
          <p:cNvSpPr>
            <a:spLocks noGrp="1"/>
          </p:cNvSpPr>
          <p:nvPr>
            <p:ph type="pic" sz="quarter" idx="11"/>
          </p:nvPr>
        </p:nvSpPr>
        <p:spPr>
          <a:xfrm>
            <a:off x="8405813" y="2157046"/>
            <a:ext cx="3228975" cy="1992312"/>
          </a:xfrm>
          <a:prstGeom prst="rect">
            <a:avLst/>
          </a:prstGeom>
        </p:spPr>
        <p:txBody>
          <a:bodyPr/>
          <a:lstStyle/>
          <a:p>
            <a:endParaRPr lang="en-US"/>
          </a:p>
        </p:txBody>
      </p:sp>
      <p:sp>
        <p:nvSpPr>
          <p:cNvPr id="8" name="Picture Placeholder 3">
            <a:extLst>
              <a:ext uri="{FF2B5EF4-FFF2-40B4-BE49-F238E27FC236}">
                <a16:creationId xmlns:a16="http://schemas.microsoft.com/office/drawing/2014/main" id="{94A10D50-0E50-CACB-698D-843F35103DF7}"/>
              </a:ext>
            </a:extLst>
          </p:cNvPr>
          <p:cNvSpPr>
            <a:spLocks noGrp="1"/>
          </p:cNvSpPr>
          <p:nvPr>
            <p:ph type="pic" sz="quarter" idx="12"/>
          </p:nvPr>
        </p:nvSpPr>
        <p:spPr>
          <a:xfrm>
            <a:off x="8405813" y="4337905"/>
            <a:ext cx="3228975" cy="1992312"/>
          </a:xfrm>
          <a:prstGeom prst="rect">
            <a:avLst/>
          </a:prstGeom>
        </p:spPr>
        <p:txBody>
          <a:bodyPr/>
          <a:lstStyle/>
          <a:p>
            <a:endParaRPr lang="en-US"/>
          </a:p>
        </p:txBody>
      </p:sp>
    </p:spTree>
    <p:extLst>
      <p:ext uri="{BB962C8B-B14F-4D97-AF65-F5344CB8AC3E}">
        <p14:creationId xmlns:p14="http://schemas.microsoft.com/office/powerpoint/2010/main" val="21477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204-E60C-EACC-06DF-A6A749A85312}"/>
              </a:ext>
            </a:extLst>
          </p:cNvPr>
          <p:cNvSpPr>
            <a:spLocks noGrp="1"/>
          </p:cNvSpPr>
          <p:nvPr>
            <p:ph type="ctrTitle"/>
          </p:nvPr>
        </p:nvSpPr>
        <p:spPr>
          <a:xfrm>
            <a:off x="550864" y="1157532"/>
            <a:ext cx="11084290" cy="875402"/>
          </a:xfrm>
          <a:prstGeom prst="rect">
            <a:avLst/>
          </a:prstGeom>
        </p:spPr>
        <p:txBody>
          <a:bodyPr anchor="ctr"/>
          <a:lstStyle>
            <a:lvl1pPr algn="l">
              <a:defRPr sz="4000" b="1" i="0">
                <a:solidFill>
                  <a:srgbClr val="23333D"/>
                </a:solidFill>
                <a:latin typeface="Cormorant Unicase" pitchFamily="2" charset="77"/>
                <a:ea typeface="Cormorant Unicase" pitchFamily="2" charset="77"/>
                <a:cs typeface="Open Sans Extrabold" panose="020B06060305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D3B679C6-504F-3DE2-0967-10AB85D2DD2C}"/>
              </a:ext>
            </a:extLst>
          </p:cNvPr>
          <p:cNvSpPr txBox="1">
            <a:spLocks/>
          </p:cNvSpPr>
          <p:nvPr userDrawn="1"/>
        </p:nvSpPr>
        <p:spPr>
          <a:xfrm>
            <a:off x="550984"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6" name="Subtitle 2">
            <a:extLst>
              <a:ext uri="{FF2B5EF4-FFF2-40B4-BE49-F238E27FC236}">
                <a16:creationId xmlns:a16="http://schemas.microsoft.com/office/drawing/2014/main" id="{D84B6C40-A44E-A864-516E-3047F8EA7321}"/>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7" name="Subtitle 2">
            <a:extLst>
              <a:ext uri="{FF2B5EF4-FFF2-40B4-BE49-F238E27FC236}">
                <a16:creationId xmlns:a16="http://schemas.microsoft.com/office/drawing/2014/main" id="{00FA7382-2060-E821-6A49-7BA7702E4B8B}"/>
              </a:ext>
            </a:extLst>
          </p:cNvPr>
          <p:cNvSpPr txBox="1">
            <a:spLocks/>
          </p:cNvSpPr>
          <p:nvPr userDrawn="1"/>
        </p:nvSpPr>
        <p:spPr>
          <a:xfrm>
            <a:off x="556848" y="2157046"/>
            <a:ext cx="5421922" cy="41734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solidFill>
                <a:srgbClr val="071A4C"/>
              </a:solidFill>
            </a:endParaRPr>
          </a:p>
        </p:txBody>
      </p:sp>
      <p:sp>
        <p:nvSpPr>
          <p:cNvPr id="9" name="Subtitle 2">
            <a:extLst>
              <a:ext uri="{FF2B5EF4-FFF2-40B4-BE49-F238E27FC236}">
                <a16:creationId xmlns:a16="http://schemas.microsoft.com/office/drawing/2014/main" id="{D5F55D8B-7ED7-26DC-B751-83904E4D2EE0}"/>
              </a:ext>
            </a:extLst>
          </p:cNvPr>
          <p:cNvSpPr txBox="1">
            <a:spLocks/>
          </p:cNvSpPr>
          <p:nvPr userDrawn="1"/>
        </p:nvSpPr>
        <p:spPr>
          <a:xfrm>
            <a:off x="556848" y="2157046"/>
            <a:ext cx="5421922" cy="417341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71A4C"/>
              </a:solidFill>
            </a:endParaRPr>
          </a:p>
        </p:txBody>
      </p:sp>
      <p:sp>
        <p:nvSpPr>
          <p:cNvPr id="11" name="TextBox 10">
            <a:extLst>
              <a:ext uri="{FF2B5EF4-FFF2-40B4-BE49-F238E27FC236}">
                <a16:creationId xmlns:a16="http://schemas.microsoft.com/office/drawing/2014/main" id="{EAACB792-D8DD-A136-3569-959ADDDE88DD}"/>
              </a:ext>
            </a:extLst>
          </p:cNvPr>
          <p:cNvSpPr txBox="1"/>
          <p:nvPr userDrawn="1"/>
        </p:nvSpPr>
        <p:spPr>
          <a:xfrm>
            <a:off x="556847" y="2157046"/>
            <a:ext cx="5427788" cy="4173416"/>
          </a:xfrm>
          <a:prstGeom prst="rect">
            <a:avLst/>
          </a:prstGeom>
          <a:noFill/>
        </p:spPr>
        <p:txBody>
          <a:bodyPr wrap="square" rtlCol="0">
            <a:spAutoFit/>
          </a:bodyPr>
          <a:lstStyle/>
          <a:p>
            <a:endParaRPr lang="en-US" dirty="0"/>
          </a:p>
        </p:txBody>
      </p:sp>
      <p:sp>
        <p:nvSpPr>
          <p:cNvPr id="15" name="Text Placeholder 14">
            <a:extLst>
              <a:ext uri="{FF2B5EF4-FFF2-40B4-BE49-F238E27FC236}">
                <a16:creationId xmlns:a16="http://schemas.microsoft.com/office/drawing/2014/main" id="{B6B10FE2-CC98-949D-6071-6ED42F0C6BC9}"/>
              </a:ext>
            </a:extLst>
          </p:cNvPr>
          <p:cNvSpPr>
            <a:spLocks noGrp="1"/>
          </p:cNvSpPr>
          <p:nvPr>
            <p:ph type="body" sz="quarter" idx="10"/>
          </p:nvPr>
        </p:nvSpPr>
        <p:spPr>
          <a:xfrm>
            <a:off x="550863" y="2157413"/>
            <a:ext cx="7690460" cy="4173537"/>
          </a:xfrm>
          <a:prstGeom prst="rect">
            <a:avLst/>
          </a:prstGeom>
        </p:spPr>
        <p:txBody>
          <a:bodyPr/>
          <a:lstStyle>
            <a:lvl1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1pPr>
            <a:lvl2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2pPr>
            <a:lvl3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3pPr>
            <a:lvl4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4pPr>
            <a:lvl5pPr>
              <a:defRPr sz="2000" b="0" i="0">
                <a:solidFill>
                  <a:srgbClr val="23333D"/>
                </a:solidFill>
                <a:latin typeface="Raleway" pitchFamily="2" charset="77"/>
                <a:ea typeface="Open Sans Light" panose="020B0606030504020204" pitchFamily="34" charset="0"/>
                <a:cs typeface="Open Sans Light"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a:extLst>
              <a:ext uri="{FF2B5EF4-FFF2-40B4-BE49-F238E27FC236}">
                <a16:creationId xmlns:a16="http://schemas.microsoft.com/office/drawing/2014/main" id="{83C50925-4624-DE74-5ECB-7B6BDE249E8C}"/>
              </a:ext>
            </a:extLst>
          </p:cNvPr>
          <p:cNvSpPr>
            <a:spLocks noGrp="1"/>
          </p:cNvSpPr>
          <p:nvPr>
            <p:ph type="pic" sz="quarter" idx="11"/>
          </p:nvPr>
        </p:nvSpPr>
        <p:spPr>
          <a:xfrm>
            <a:off x="8405813" y="2156927"/>
            <a:ext cx="3228975" cy="4173536"/>
          </a:xfrm>
          <a:prstGeom prst="rect">
            <a:avLst/>
          </a:prstGeom>
        </p:spPr>
        <p:txBody>
          <a:bodyPr/>
          <a:lstStyle/>
          <a:p>
            <a:endParaRPr lang="en-US"/>
          </a:p>
        </p:txBody>
      </p:sp>
    </p:spTree>
    <p:extLst>
      <p:ext uri="{BB962C8B-B14F-4D97-AF65-F5344CB8AC3E}">
        <p14:creationId xmlns:p14="http://schemas.microsoft.com/office/powerpoint/2010/main" val="2674155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92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5038386204898571&amp;width=1920&amp;height=1080&amp;v=1dc734899901b30"/><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DC10EE-F0DF-EDF4-0EBF-CC8732B94FA8}"/>
              </a:ext>
            </a:extLst>
          </p:cNvPr>
          <p:cNvSpPr txBox="1"/>
          <p:nvPr/>
        </p:nvSpPr>
        <p:spPr>
          <a:xfrm>
            <a:off x="5584724" y="2432078"/>
            <a:ext cx="5959576" cy="4308872"/>
          </a:xfrm>
          <a:prstGeom prst="rect">
            <a:avLst/>
          </a:prstGeom>
          <a:noFill/>
        </p:spPr>
        <p:txBody>
          <a:bodyPr wrap="square" rtlCol="0">
            <a:spAutoFit/>
          </a:bodyPr>
          <a:lstStyle/>
          <a:p>
            <a:r>
              <a:rPr lang="en-US" sz="2800" b="1" dirty="0"/>
              <a:t>Week 3  </a:t>
            </a:r>
            <a:r>
              <a:rPr lang="en-GB" sz="2800" b="1" dirty="0"/>
              <a:t>St Cedd of </a:t>
            </a:r>
            <a:r>
              <a:rPr lang="en-GB" sz="2800" b="1" dirty="0" err="1"/>
              <a:t>Lastingham</a:t>
            </a:r>
            <a:r>
              <a:rPr lang="en-GB" sz="2800" b="1" dirty="0"/>
              <a:t> and St Cuthbert of Lindisfarne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How the Gospel was taken out to the people of Anglo-Saxon England </a:t>
            </a:r>
          </a:p>
          <a:p>
            <a:pPr marL="285750" indent="-285750">
              <a:buFont typeface="Arial" panose="020B0604020202020204" pitchFamily="34" charset="0"/>
              <a:buChar char="•"/>
            </a:pPr>
            <a:r>
              <a:rPr lang="en-US" sz="2000" dirty="0"/>
              <a:t>Journeying in faith, sharing the Good News</a:t>
            </a:r>
          </a:p>
          <a:p>
            <a:pPr marL="285750" indent="-285750">
              <a:buFont typeface="Arial" panose="020B0604020202020204" pitchFamily="34" charset="0"/>
              <a:buChar char="•"/>
            </a:pPr>
            <a:r>
              <a:rPr lang="en-US" sz="2000" dirty="0"/>
              <a:t>Serving God and His people with humility and courage</a:t>
            </a:r>
          </a:p>
          <a:p>
            <a:pPr marL="285750" indent="-285750">
              <a:buFont typeface="Arial" panose="020B0604020202020204" pitchFamily="34" charset="0"/>
              <a:buChar char="•"/>
            </a:pPr>
            <a:r>
              <a:rPr lang="en-US" sz="2000" dirty="0"/>
              <a:t>Learning to give up status and power and to be alone with God</a:t>
            </a:r>
          </a:p>
          <a:p>
            <a:endParaRPr lang="en-US" sz="2000" dirty="0"/>
          </a:p>
          <a:p>
            <a:r>
              <a:rPr lang="en-US" sz="2000" dirty="0"/>
              <a:t>	</a:t>
            </a:r>
            <a:endParaRPr lang="en-US" sz="2000" b="1" dirty="0"/>
          </a:p>
          <a:p>
            <a:endParaRPr lang="en-GB" b="1" dirty="0"/>
          </a:p>
        </p:txBody>
      </p:sp>
    </p:spTree>
    <p:extLst>
      <p:ext uri="{BB962C8B-B14F-4D97-AF65-F5344CB8AC3E}">
        <p14:creationId xmlns:p14="http://schemas.microsoft.com/office/powerpoint/2010/main" val="422544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2C202-D99E-5ADA-54D6-5B76226146F1}"/>
              </a:ext>
            </a:extLst>
          </p:cNvPr>
          <p:cNvSpPr>
            <a:spLocks noGrp="1"/>
          </p:cNvSpPr>
          <p:nvPr>
            <p:ph type="ctrTitle"/>
          </p:nvPr>
        </p:nvSpPr>
        <p:spPr/>
        <p:txBody>
          <a:bodyPr/>
          <a:lstStyle/>
          <a:p>
            <a:r>
              <a:rPr lang="en-GB" dirty="0"/>
              <a:t>St Cuthbert – A great Preacher &amp; Minister</a:t>
            </a:r>
          </a:p>
        </p:txBody>
      </p:sp>
      <p:pic>
        <p:nvPicPr>
          <p:cNvPr id="6" name="Picture 5">
            <a:extLst>
              <a:ext uri="{FF2B5EF4-FFF2-40B4-BE49-F238E27FC236}">
                <a16:creationId xmlns:a16="http://schemas.microsoft.com/office/drawing/2014/main" id="{473DED56-5847-11FD-9788-287DF99CE066}"/>
              </a:ext>
            </a:extLst>
          </p:cNvPr>
          <p:cNvPicPr>
            <a:picLocks noChangeAspect="1"/>
          </p:cNvPicPr>
          <p:nvPr/>
        </p:nvPicPr>
        <p:blipFill>
          <a:blip r:embed="rId2"/>
          <a:stretch>
            <a:fillRect/>
          </a:stretch>
        </p:blipFill>
        <p:spPr>
          <a:xfrm>
            <a:off x="550863" y="2157046"/>
            <a:ext cx="5426302" cy="3255781"/>
          </a:xfrm>
          <a:prstGeom prst="rect">
            <a:avLst/>
          </a:prstGeom>
        </p:spPr>
      </p:pic>
      <p:sp>
        <p:nvSpPr>
          <p:cNvPr id="4" name="Text Placeholder 3">
            <a:extLst>
              <a:ext uri="{FF2B5EF4-FFF2-40B4-BE49-F238E27FC236}">
                <a16:creationId xmlns:a16="http://schemas.microsoft.com/office/drawing/2014/main" id="{EA8CF9CA-CC4A-732F-BB0B-63EEC3C4C4A9}"/>
              </a:ext>
            </a:extLst>
          </p:cNvPr>
          <p:cNvSpPr>
            <a:spLocks noGrp="1"/>
          </p:cNvSpPr>
          <p:nvPr>
            <p:ph type="body" sz="quarter" idx="11"/>
          </p:nvPr>
        </p:nvSpPr>
        <p:spPr>
          <a:xfrm>
            <a:off x="6236676" y="2032934"/>
            <a:ext cx="5404338" cy="4576210"/>
          </a:xfrm>
        </p:spPr>
        <p:txBody>
          <a:bodyPr/>
          <a:lstStyle/>
          <a:p>
            <a:pPr marL="0" indent="0">
              <a:buNone/>
            </a:pPr>
            <a:r>
              <a:rPr lang="en-GB" sz="1900" dirty="0"/>
              <a:t>Reading - </a:t>
            </a:r>
            <a:r>
              <a:rPr lang="en-US" sz="1800" dirty="0"/>
              <a:t>1 Corinthians 3:8-11</a:t>
            </a:r>
            <a:r>
              <a:rPr lang="en-GB" sz="1800" dirty="0"/>
              <a:t> </a:t>
            </a:r>
          </a:p>
          <a:p>
            <a:r>
              <a:rPr lang="en-GB" sz="1900" dirty="0"/>
              <a:t>Travelled widely across the North as a preacher and missionary</a:t>
            </a:r>
          </a:p>
          <a:p>
            <a:r>
              <a:rPr lang="en-GB" sz="1900" dirty="0"/>
              <a:t>“Cuthbert made a point of searching out those steep rugged places in the hills which other preachers dreaded to visit because of their poverty. This, to him, was a labour of love.”</a:t>
            </a:r>
          </a:p>
          <a:p>
            <a:r>
              <a:rPr lang="en-GB" sz="1900" dirty="0"/>
              <a:t>“Cuthbert had great numbers of people coming to him…They confessed their sins, confided in him about their temptations, and laid open to him the common troubles of humanity … in the hope of gaining comfort… No one left </a:t>
            </a:r>
            <a:r>
              <a:rPr lang="en-GB" sz="1900" dirty="0" err="1"/>
              <a:t>unconsoled</a:t>
            </a:r>
            <a:r>
              <a:rPr lang="en-GB" sz="1900" dirty="0"/>
              <a:t>”</a:t>
            </a:r>
          </a:p>
          <a:p>
            <a:r>
              <a:rPr lang="en-GB" sz="1900" i="1" dirty="0"/>
              <a:t>Bede – The Life of Cuthbert</a:t>
            </a:r>
          </a:p>
          <a:p>
            <a:pPr marL="0" indent="0">
              <a:buNone/>
            </a:pPr>
            <a:endParaRPr lang="en-GB" b="1" i="1" dirty="0"/>
          </a:p>
          <a:p>
            <a:endParaRPr lang="en-GB" dirty="0"/>
          </a:p>
        </p:txBody>
      </p:sp>
    </p:spTree>
    <p:extLst>
      <p:ext uri="{BB962C8B-B14F-4D97-AF65-F5344CB8AC3E}">
        <p14:creationId xmlns:p14="http://schemas.microsoft.com/office/powerpoint/2010/main" val="95220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58A6-FC30-22B9-DECA-DF01B46977DA}"/>
              </a:ext>
            </a:extLst>
          </p:cNvPr>
          <p:cNvSpPr>
            <a:spLocks noGrp="1"/>
          </p:cNvSpPr>
          <p:nvPr>
            <p:ph type="ctrTitle"/>
          </p:nvPr>
        </p:nvSpPr>
        <p:spPr/>
        <p:txBody>
          <a:bodyPr/>
          <a:lstStyle/>
          <a:p>
            <a:pPr algn="ctr"/>
            <a:r>
              <a:rPr lang="en-GB" dirty="0"/>
              <a:t>St Cuthbert – A Reluctant leader</a:t>
            </a:r>
          </a:p>
        </p:txBody>
      </p:sp>
      <p:pic>
        <p:nvPicPr>
          <p:cNvPr id="8" name="Picture 7">
            <a:extLst>
              <a:ext uri="{FF2B5EF4-FFF2-40B4-BE49-F238E27FC236}">
                <a16:creationId xmlns:a16="http://schemas.microsoft.com/office/drawing/2014/main" id="{883DE16E-CE62-E01E-4D8B-8544F1C12032}"/>
              </a:ext>
            </a:extLst>
          </p:cNvPr>
          <p:cNvPicPr>
            <a:picLocks noChangeAspect="1"/>
          </p:cNvPicPr>
          <p:nvPr/>
        </p:nvPicPr>
        <p:blipFill>
          <a:blip r:embed="rId2"/>
          <a:stretch>
            <a:fillRect/>
          </a:stretch>
        </p:blipFill>
        <p:spPr>
          <a:xfrm>
            <a:off x="550863" y="2157047"/>
            <a:ext cx="3064696" cy="4304868"/>
          </a:xfrm>
          <a:prstGeom prst="rect">
            <a:avLst/>
          </a:prstGeom>
        </p:spPr>
      </p:pic>
      <p:pic>
        <p:nvPicPr>
          <p:cNvPr id="12" name="Picture 11" descr="St Cuthbert - Faith in the North">
            <a:extLst>
              <a:ext uri="{FF2B5EF4-FFF2-40B4-BE49-F238E27FC236}">
                <a16:creationId xmlns:a16="http://schemas.microsoft.com/office/drawing/2014/main" id="{A8FF8484-99AD-CD3D-6D41-26B2577AE785}"/>
              </a:ext>
            </a:extLst>
          </p:cNvPr>
          <p:cNvPicPr>
            <a:picLocks noChangeAspect="1"/>
          </p:cNvPicPr>
          <p:nvPr/>
        </p:nvPicPr>
        <p:blipFill>
          <a:blip r:embed="rId3"/>
          <a:stretch>
            <a:fillRect/>
          </a:stretch>
        </p:blipFill>
        <p:spPr>
          <a:xfrm flipV="1">
            <a:off x="3742399" y="2979240"/>
            <a:ext cx="2866745" cy="2785129"/>
          </a:xfrm>
          <a:prstGeom prst="rect">
            <a:avLst/>
          </a:prstGeom>
        </p:spPr>
      </p:pic>
      <p:sp>
        <p:nvSpPr>
          <p:cNvPr id="4" name="Text Placeholder 3">
            <a:extLst>
              <a:ext uri="{FF2B5EF4-FFF2-40B4-BE49-F238E27FC236}">
                <a16:creationId xmlns:a16="http://schemas.microsoft.com/office/drawing/2014/main" id="{0529B93D-3082-9ED6-A0A8-83053B03EAE1}"/>
              </a:ext>
            </a:extLst>
          </p:cNvPr>
          <p:cNvSpPr>
            <a:spLocks noGrp="1"/>
          </p:cNvSpPr>
          <p:nvPr>
            <p:ph type="body" sz="quarter" idx="11"/>
          </p:nvPr>
        </p:nvSpPr>
        <p:spPr>
          <a:xfrm>
            <a:off x="6999890" y="1431832"/>
            <a:ext cx="4540468" cy="4899118"/>
          </a:xfrm>
        </p:spPr>
        <p:txBody>
          <a:bodyPr/>
          <a:lstStyle/>
          <a:p>
            <a:pPr marL="0" indent="0">
              <a:buNone/>
            </a:pPr>
            <a:endParaRPr lang="en-GB" sz="1800" dirty="0"/>
          </a:p>
          <a:p>
            <a:pPr marL="0" indent="0">
              <a:buNone/>
            </a:pPr>
            <a:endParaRPr lang="en-GB" sz="1800" dirty="0"/>
          </a:p>
          <a:p>
            <a:pPr marL="0" indent="0">
              <a:buNone/>
            </a:pPr>
            <a:r>
              <a:rPr lang="en-GB" sz="1800" dirty="0"/>
              <a:t>Reading – 1 Samuel 16:6-13</a:t>
            </a:r>
          </a:p>
          <a:p>
            <a:r>
              <a:rPr lang="en-GB" sz="1800" dirty="0"/>
              <a:t>Cuthbert moved to Lindisfarne and became Prior. He accepted and implemented the decision made at Whitby,</a:t>
            </a:r>
          </a:p>
          <a:p>
            <a:r>
              <a:rPr lang="en-GB" sz="1800" dirty="0"/>
              <a:t>At this time, he began to withdraw for periods first to St Cuthbert’s Isle, and then to Farne, to focus on God and pray for the world. </a:t>
            </a:r>
          </a:p>
          <a:p>
            <a:r>
              <a:rPr lang="en-GB" sz="1800" dirty="0"/>
              <a:t>People came to share their needs, and he increasingly found himself consulted on royal and monastic affairs beyond his own community. In 685 the king insisted that Cuthbert become a bishop, and he reluctantly agreed.</a:t>
            </a:r>
          </a:p>
          <a:p>
            <a:endParaRPr lang="en-GB" dirty="0"/>
          </a:p>
          <a:p>
            <a:endParaRPr lang="en-GB" dirty="0"/>
          </a:p>
        </p:txBody>
      </p:sp>
    </p:spTree>
    <p:extLst>
      <p:ext uri="{BB962C8B-B14F-4D97-AF65-F5344CB8AC3E}">
        <p14:creationId xmlns:p14="http://schemas.microsoft.com/office/powerpoint/2010/main" val="301919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1980-CB9E-1D0F-BAFE-831B8AAF1D7F}"/>
              </a:ext>
            </a:extLst>
          </p:cNvPr>
          <p:cNvSpPr>
            <a:spLocks noGrp="1"/>
          </p:cNvSpPr>
          <p:nvPr>
            <p:ph type="ctrTitle"/>
          </p:nvPr>
        </p:nvSpPr>
        <p:spPr/>
        <p:txBody>
          <a:bodyPr/>
          <a:lstStyle/>
          <a:p>
            <a:pPr algn="ctr"/>
            <a:r>
              <a:rPr lang="en-GB" dirty="0"/>
              <a:t>St Cuthbert – Solitary &amp; Contemplative</a:t>
            </a:r>
          </a:p>
        </p:txBody>
      </p:sp>
      <p:pic>
        <p:nvPicPr>
          <p:cNvPr id="5" name="Picture 4" descr="• Inner Farne, Northumberland •, Well now. St Cuthbert and the birds…read to end if enraged…, Eider Ducks were so beloved by St Cuthbert that they are otherwise known as Cuddy Ducks; or so the story ...">
            <a:extLst>
              <a:ext uri="{FF2B5EF4-FFF2-40B4-BE49-F238E27FC236}">
                <a16:creationId xmlns:a16="http://schemas.microsoft.com/office/drawing/2014/main" id="{01649141-50C0-3A38-49D0-BB034488CB8D}"/>
              </a:ext>
            </a:extLst>
          </p:cNvPr>
          <p:cNvPicPr>
            <a:picLocks noChangeAspect="1"/>
          </p:cNvPicPr>
          <p:nvPr/>
        </p:nvPicPr>
        <p:blipFill>
          <a:blip r:embed="rId2"/>
          <a:stretch>
            <a:fillRect/>
          </a:stretch>
        </p:blipFill>
        <p:spPr>
          <a:xfrm>
            <a:off x="587700" y="2262054"/>
            <a:ext cx="2985818" cy="3981091"/>
          </a:xfrm>
          <a:prstGeom prst="rect">
            <a:avLst/>
          </a:prstGeom>
        </p:spPr>
      </p:pic>
      <p:pic>
        <p:nvPicPr>
          <p:cNvPr id="7" name="Picture 6" descr="Cuthbert and the otters | Notes from the river bank">
            <a:extLst>
              <a:ext uri="{FF2B5EF4-FFF2-40B4-BE49-F238E27FC236}">
                <a16:creationId xmlns:a16="http://schemas.microsoft.com/office/drawing/2014/main" id="{45F82ACA-58B4-AA01-6F7A-97461B8E011A}"/>
              </a:ext>
            </a:extLst>
          </p:cNvPr>
          <p:cNvPicPr>
            <a:picLocks noChangeAspect="1"/>
          </p:cNvPicPr>
          <p:nvPr/>
        </p:nvPicPr>
        <p:blipFill>
          <a:blip r:embed="rId3"/>
          <a:stretch>
            <a:fillRect/>
          </a:stretch>
        </p:blipFill>
        <p:spPr>
          <a:xfrm>
            <a:off x="3614398" y="2262054"/>
            <a:ext cx="2737489" cy="3981091"/>
          </a:xfrm>
          <a:prstGeom prst="rect">
            <a:avLst/>
          </a:prstGeom>
        </p:spPr>
      </p:pic>
      <p:sp>
        <p:nvSpPr>
          <p:cNvPr id="4" name="Text Placeholder 3">
            <a:extLst>
              <a:ext uri="{FF2B5EF4-FFF2-40B4-BE49-F238E27FC236}">
                <a16:creationId xmlns:a16="http://schemas.microsoft.com/office/drawing/2014/main" id="{F232161C-BCCC-F6DE-66E8-729754B7C159}"/>
              </a:ext>
            </a:extLst>
          </p:cNvPr>
          <p:cNvSpPr>
            <a:spLocks noGrp="1"/>
          </p:cNvSpPr>
          <p:nvPr>
            <p:ph type="body" sz="quarter" idx="11"/>
          </p:nvPr>
        </p:nvSpPr>
        <p:spPr>
          <a:xfrm>
            <a:off x="6663559" y="2157047"/>
            <a:ext cx="4977456" cy="4173904"/>
          </a:xfrm>
        </p:spPr>
        <p:txBody>
          <a:bodyPr/>
          <a:lstStyle/>
          <a:p>
            <a:pPr marL="0" indent="0">
              <a:buNone/>
            </a:pPr>
            <a:r>
              <a:rPr lang="en-GB" dirty="0"/>
              <a:t>Reading – Ephesians 3:16-19.</a:t>
            </a:r>
          </a:p>
          <a:p>
            <a:pPr marL="0" indent="0">
              <a:buNone/>
            </a:pPr>
            <a:endParaRPr lang="en-GB" dirty="0"/>
          </a:p>
          <a:p>
            <a:r>
              <a:rPr lang="en-GB" dirty="0"/>
              <a:t>Two years later, he withdrew contentedly to Farne where he died.</a:t>
            </a:r>
          </a:p>
          <a:p>
            <a:endParaRPr lang="en-GB" dirty="0"/>
          </a:p>
          <a:p>
            <a:r>
              <a:rPr lang="en-GB" dirty="0"/>
              <a:t>He loved being in Nature, which he saw as the work of God.</a:t>
            </a:r>
          </a:p>
          <a:p>
            <a:r>
              <a:rPr lang="en-GB" dirty="0"/>
              <a:t>The story of the otters. </a:t>
            </a:r>
          </a:p>
          <a:p>
            <a:endParaRPr lang="en-GB" dirty="0"/>
          </a:p>
          <a:p>
            <a:pPr marL="0" indent="0">
              <a:buNone/>
            </a:pPr>
            <a:endParaRPr lang="en-GB" dirty="0"/>
          </a:p>
        </p:txBody>
      </p:sp>
    </p:spTree>
    <p:extLst>
      <p:ext uri="{BB962C8B-B14F-4D97-AF65-F5344CB8AC3E}">
        <p14:creationId xmlns:p14="http://schemas.microsoft.com/office/powerpoint/2010/main" val="212543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6C79-CABF-4E93-527B-65BBF5EB36DF}"/>
              </a:ext>
            </a:extLst>
          </p:cNvPr>
          <p:cNvSpPr>
            <a:spLocks noGrp="1"/>
          </p:cNvSpPr>
          <p:nvPr>
            <p:ph type="ctrTitle"/>
          </p:nvPr>
        </p:nvSpPr>
        <p:spPr/>
        <p:txBody>
          <a:bodyPr/>
          <a:lstStyle/>
          <a:p>
            <a:pPr algn="ctr"/>
            <a:r>
              <a:rPr lang="en-GB" dirty="0"/>
              <a:t>St Cuthbert – Loved and revered </a:t>
            </a:r>
          </a:p>
        </p:txBody>
      </p:sp>
      <p:sp>
        <p:nvSpPr>
          <p:cNvPr id="3" name="Text Placeholder 2">
            <a:extLst>
              <a:ext uri="{FF2B5EF4-FFF2-40B4-BE49-F238E27FC236}">
                <a16:creationId xmlns:a16="http://schemas.microsoft.com/office/drawing/2014/main" id="{3D23B02B-3601-2B1A-748E-1B6E24E851C7}"/>
              </a:ext>
            </a:extLst>
          </p:cNvPr>
          <p:cNvSpPr>
            <a:spLocks noGrp="1"/>
          </p:cNvSpPr>
          <p:nvPr>
            <p:ph type="body" sz="quarter" idx="10"/>
          </p:nvPr>
        </p:nvSpPr>
        <p:spPr/>
        <p:txBody>
          <a:bodyPr/>
          <a:lstStyle/>
          <a:p>
            <a:endParaRPr lang="en-GB" dirty="0"/>
          </a:p>
          <a:p>
            <a:endParaRPr lang="en-GB" dirty="0"/>
          </a:p>
          <a:p>
            <a:endParaRPr lang="en-GB" dirty="0"/>
          </a:p>
        </p:txBody>
      </p:sp>
      <p:sp>
        <p:nvSpPr>
          <p:cNvPr id="4" name="Text Placeholder 3">
            <a:extLst>
              <a:ext uri="{FF2B5EF4-FFF2-40B4-BE49-F238E27FC236}">
                <a16:creationId xmlns:a16="http://schemas.microsoft.com/office/drawing/2014/main" id="{AFC568F7-D0F4-7705-3563-987DAAB6E6D2}"/>
              </a:ext>
            </a:extLst>
          </p:cNvPr>
          <p:cNvSpPr>
            <a:spLocks noGrp="1"/>
          </p:cNvSpPr>
          <p:nvPr>
            <p:ph type="body" sz="quarter" idx="11"/>
          </p:nvPr>
        </p:nvSpPr>
        <p:spPr/>
        <p:txBody>
          <a:bodyPr/>
          <a:lstStyle/>
          <a:p>
            <a:r>
              <a:rPr lang="en-GB" dirty="0"/>
              <a:t>His body was buried at Lindisfarne</a:t>
            </a:r>
          </a:p>
          <a:p>
            <a:r>
              <a:rPr lang="en-GB" dirty="0"/>
              <a:t>After repeated Viking attacks, Lindisfarne was abandoned in 875</a:t>
            </a:r>
          </a:p>
          <a:p>
            <a:r>
              <a:rPr lang="en-GB" dirty="0"/>
              <a:t>The monks carried Cuthbert’s remains in their extended wanderings around the North of England.</a:t>
            </a:r>
          </a:p>
          <a:p>
            <a:r>
              <a:rPr lang="en-GB" dirty="0"/>
              <a:t>Shrine behind the High Altar of Durham Cathedral</a:t>
            </a:r>
          </a:p>
          <a:p>
            <a:r>
              <a:rPr lang="en-GB" dirty="0"/>
              <a:t>His relics remain in place, a focus of pilgrimage, prayer and </a:t>
            </a:r>
            <a:r>
              <a:rPr lang="en-GB"/>
              <a:t>local pride</a:t>
            </a:r>
            <a:endParaRPr lang="en-GB" dirty="0"/>
          </a:p>
          <a:p>
            <a:pPr marL="0" indent="0">
              <a:buNone/>
            </a:pPr>
            <a:endParaRPr lang="en-GB" dirty="0"/>
          </a:p>
          <a:p>
            <a:endParaRPr lang="en-GB" dirty="0"/>
          </a:p>
          <a:p>
            <a:endParaRPr lang="en-GB" dirty="0"/>
          </a:p>
          <a:p>
            <a:endParaRPr lang="en-GB" dirty="0"/>
          </a:p>
        </p:txBody>
      </p:sp>
      <p:pic>
        <p:nvPicPr>
          <p:cNvPr id="7" name="Picture 6" descr="St Cuthberts Coffin by Billdad | ePHOTOzine">
            <a:extLst>
              <a:ext uri="{FF2B5EF4-FFF2-40B4-BE49-F238E27FC236}">
                <a16:creationId xmlns:a16="http://schemas.microsoft.com/office/drawing/2014/main" id="{7E318468-59FD-FAF8-9A7E-68BD5DC3E6CF}"/>
              </a:ext>
            </a:extLst>
          </p:cNvPr>
          <p:cNvPicPr>
            <a:picLocks noChangeAspect="1"/>
          </p:cNvPicPr>
          <p:nvPr/>
        </p:nvPicPr>
        <p:blipFill>
          <a:blip r:embed="rId2"/>
          <a:stretch>
            <a:fillRect/>
          </a:stretch>
        </p:blipFill>
        <p:spPr>
          <a:xfrm>
            <a:off x="386912" y="2237718"/>
            <a:ext cx="2501607" cy="3462750"/>
          </a:xfrm>
          <a:prstGeom prst="rect">
            <a:avLst/>
          </a:prstGeom>
        </p:spPr>
      </p:pic>
      <p:pic>
        <p:nvPicPr>
          <p:cNvPr id="5" name="Picture 4" descr="St Cuthbert's Shrine – Durham World Heritage Site">
            <a:extLst>
              <a:ext uri="{FF2B5EF4-FFF2-40B4-BE49-F238E27FC236}">
                <a16:creationId xmlns:a16="http://schemas.microsoft.com/office/drawing/2014/main" id="{AA38ECB5-5C9E-4DB2-4749-A596820F60DB}"/>
              </a:ext>
            </a:extLst>
          </p:cNvPr>
          <p:cNvPicPr>
            <a:picLocks noChangeAspect="1"/>
          </p:cNvPicPr>
          <p:nvPr/>
        </p:nvPicPr>
        <p:blipFill>
          <a:blip r:embed="rId3"/>
          <a:stretch>
            <a:fillRect/>
          </a:stretch>
        </p:blipFill>
        <p:spPr>
          <a:xfrm>
            <a:off x="3135802" y="2120900"/>
            <a:ext cx="2819400" cy="4210050"/>
          </a:xfrm>
          <a:prstGeom prst="rect">
            <a:avLst/>
          </a:prstGeom>
        </p:spPr>
      </p:pic>
    </p:spTree>
    <p:extLst>
      <p:ext uri="{BB962C8B-B14F-4D97-AF65-F5344CB8AC3E}">
        <p14:creationId xmlns:p14="http://schemas.microsoft.com/office/powerpoint/2010/main" val="131533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86A0-FE9E-AFD3-5F12-341F222F2E1A}"/>
              </a:ext>
            </a:extLst>
          </p:cNvPr>
          <p:cNvSpPr>
            <a:spLocks noGrp="1"/>
          </p:cNvSpPr>
          <p:nvPr>
            <p:ph type="ctrTitle"/>
          </p:nvPr>
        </p:nvSpPr>
        <p:spPr/>
        <p:txBody>
          <a:bodyPr/>
          <a:lstStyle/>
          <a:p>
            <a:pPr algn="ctr"/>
            <a:r>
              <a:rPr lang="en-GB" dirty="0">
                <a:latin typeface="Raleway" pitchFamily="2" charset="0"/>
              </a:rPr>
              <a:t>Questions </a:t>
            </a:r>
          </a:p>
        </p:txBody>
      </p:sp>
      <p:sp>
        <p:nvSpPr>
          <p:cNvPr id="3" name="Text Placeholder 2">
            <a:extLst>
              <a:ext uri="{FF2B5EF4-FFF2-40B4-BE49-F238E27FC236}">
                <a16:creationId xmlns:a16="http://schemas.microsoft.com/office/drawing/2014/main" id="{311FB068-42BD-40BF-417A-01A7A1430C0C}"/>
              </a:ext>
            </a:extLst>
          </p:cNvPr>
          <p:cNvSpPr>
            <a:spLocks noGrp="1"/>
          </p:cNvSpPr>
          <p:nvPr>
            <p:ph type="body" sz="quarter" idx="10"/>
          </p:nvPr>
        </p:nvSpPr>
        <p:spPr>
          <a:xfrm>
            <a:off x="550863" y="2157413"/>
            <a:ext cx="11090151" cy="4173537"/>
          </a:xfrm>
        </p:spPr>
        <p:txBody>
          <a:bodyPr/>
          <a:lstStyle/>
          <a:p>
            <a:r>
              <a:rPr lang="en-GB" sz="2800" dirty="0"/>
              <a:t>Jesus invites you to follow Him and become a co-builder of the Kingdom of Heaven. How might that look to you today ?</a:t>
            </a:r>
          </a:p>
          <a:p>
            <a:r>
              <a:rPr lang="en-GB" sz="2800" dirty="0"/>
              <a:t>How can you look beyond appearances and see into the heart, as God does ?</a:t>
            </a:r>
          </a:p>
          <a:p>
            <a:r>
              <a:rPr lang="en-GB" sz="2800" dirty="0"/>
              <a:t>Cuthbert had a vision, What is yours ?</a:t>
            </a:r>
          </a:p>
          <a:p>
            <a:r>
              <a:rPr lang="en-GB" sz="2800" dirty="0"/>
              <a:t>Could you give up worldly comfort and be solitary and alone with God and Nature, </a:t>
            </a:r>
            <a:r>
              <a:rPr lang="en-GB" sz="2800"/>
              <a:t>as Cuthbert did </a:t>
            </a:r>
            <a:r>
              <a:rPr lang="en-GB" sz="2800" dirty="0"/>
              <a:t>?</a:t>
            </a:r>
          </a:p>
          <a:p>
            <a:r>
              <a:rPr lang="en-GB" sz="2800" dirty="0"/>
              <a:t>How would you like to be remembered ?</a:t>
            </a:r>
          </a:p>
          <a:p>
            <a:endParaRPr lang="en-GB" sz="3000" dirty="0"/>
          </a:p>
        </p:txBody>
      </p:sp>
      <p:sp>
        <p:nvSpPr>
          <p:cNvPr id="4" name="Text Placeholder 3">
            <a:extLst>
              <a:ext uri="{FF2B5EF4-FFF2-40B4-BE49-F238E27FC236}">
                <a16:creationId xmlns:a16="http://schemas.microsoft.com/office/drawing/2014/main" id="{8F50A965-0514-8B7A-1615-04DB19D3265A}"/>
              </a:ext>
            </a:extLst>
          </p:cNvPr>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59410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BE5C19-DB03-5E48-506A-C0A8C8773E58}"/>
              </a:ext>
            </a:extLst>
          </p:cNvPr>
          <p:cNvSpPr>
            <a:spLocks noGrp="1"/>
          </p:cNvSpPr>
          <p:nvPr>
            <p:ph type="ctrTitle"/>
          </p:nvPr>
        </p:nvSpPr>
        <p:spPr/>
        <p:txBody>
          <a:bodyPr lIns="91440" tIns="45720" rIns="91440" bIns="45720" anchor="ctr"/>
          <a:lstStyle/>
          <a:p>
            <a:pPr algn="ctr"/>
            <a:r>
              <a:rPr lang="en-US" dirty="0">
                <a:latin typeface="Cormorant Unicase" panose="020B0604020202020204" charset="0"/>
                <a:ea typeface="Cormorant Unicase" panose="020B0604020202020204" charset="0"/>
                <a:cs typeface="CordiaUPC" panose="020B0502040204020203" pitchFamily="34" charset="-34"/>
              </a:rPr>
              <a:t>St Cedd of </a:t>
            </a:r>
            <a:r>
              <a:rPr lang="en-US" dirty="0" err="1">
                <a:latin typeface="Cormorant Unicase" panose="020B0604020202020204" charset="0"/>
                <a:ea typeface="Cormorant Unicase" panose="020B0604020202020204" charset="0"/>
                <a:cs typeface="CordiaUPC" panose="020B0502040204020203" pitchFamily="34" charset="-34"/>
              </a:rPr>
              <a:t>Lastingham</a:t>
            </a:r>
            <a:endParaRPr lang="en-US" dirty="0"/>
          </a:p>
        </p:txBody>
      </p:sp>
      <p:sp>
        <p:nvSpPr>
          <p:cNvPr id="13" name="Subtitle 12">
            <a:extLst>
              <a:ext uri="{FF2B5EF4-FFF2-40B4-BE49-F238E27FC236}">
                <a16:creationId xmlns:a16="http://schemas.microsoft.com/office/drawing/2014/main" id="{96660FD6-8F52-E1C1-13E8-9CBC5C0446F3}"/>
              </a:ext>
            </a:extLst>
          </p:cNvPr>
          <p:cNvSpPr>
            <a:spLocks noGrp="1"/>
          </p:cNvSpPr>
          <p:nvPr>
            <p:ph type="subTitle" idx="1"/>
          </p:nvPr>
        </p:nvSpPr>
        <p:spPr/>
        <p:txBody>
          <a:bodyPr/>
          <a:lstStyle/>
          <a:p>
            <a:pPr algn="ctr"/>
            <a:r>
              <a:rPr lang="en-US" dirty="0"/>
              <a:t>					</a:t>
            </a:r>
            <a:endParaRPr lang="en-US" sz="4000" b="1" dirty="0">
              <a:latin typeface="Cormorant Unicase" panose="020B0604020202020204" charset="0"/>
              <a:ea typeface="Cormorant Unicase" panose="020B0604020202020204" charset="0"/>
              <a:cs typeface="CordiaUPC" panose="020B0502040204020203" pitchFamily="34" charset="-34"/>
            </a:endParaRPr>
          </a:p>
          <a:p>
            <a:r>
              <a:rPr lang="en-US" dirty="0"/>
              <a:t>					</a:t>
            </a:r>
          </a:p>
          <a:p>
            <a:endParaRPr lang="en-US" sz="4000" b="1" dirty="0">
              <a:latin typeface="Cormorant Unicase" panose="020B0604020202020204" charset="0"/>
              <a:ea typeface="Cormorant Unicase" panose="020B0604020202020204" charset="0"/>
              <a:cs typeface="CordiaUPC" panose="020B0502040204020203" pitchFamily="34" charset="-34"/>
            </a:endParaRPr>
          </a:p>
        </p:txBody>
      </p:sp>
      <p:sp>
        <p:nvSpPr>
          <p:cNvPr id="3" name="TextBox 2">
            <a:extLst>
              <a:ext uri="{FF2B5EF4-FFF2-40B4-BE49-F238E27FC236}">
                <a16:creationId xmlns:a16="http://schemas.microsoft.com/office/drawing/2014/main" id="{2B593D09-1AC7-8A16-EE40-E92F97FCC5F9}"/>
              </a:ext>
            </a:extLst>
          </p:cNvPr>
          <p:cNvSpPr txBox="1"/>
          <p:nvPr/>
        </p:nvSpPr>
        <p:spPr>
          <a:xfrm>
            <a:off x="6184490" y="2772698"/>
            <a:ext cx="5177193" cy="677108"/>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Raleway" pitchFamily="2" charset="0"/>
            </a:endParaRPr>
          </a:p>
          <a:p>
            <a:endParaRPr lang="en-GB" dirty="0"/>
          </a:p>
        </p:txBody>
      </p:sp>
      <p:pic>
        <p:nvPicPr>
          <p:cNvPr id="5" name="Picture 4" descr="Saint Cedd – revPACman">
            <a:extLst>
              <a:ext uri="{FF2B5EF4-FFF2-40B4-BE49-F238E27FC236}">
                <a16:creationId xmlns:a16="http://schemas.microsoft.com/office/drawing/2014/main" id="{4D71F73F-833E-C99B-78C5-02E0F7D1B5CF}"/>
              </a:ext>
            </a:extLst>
          </p:cNvPr>
          <p:cNvPicPr>
            <a:picLocks noChangeAspect="1"/>
          </p:cNvPicPr>
          <p:nvPr/>
        </p:nvPicPr>
        <p:blipFill>
          <a:blip r:embed="rId2"/>
          <a:stretch>
            <a:fillRect/>
          </a:stretch>
        </p:blipFill>
        <p:spPr>
          <a:xfrm>
            <a:off x="830316" y="2229080"/>
            <a:ext cx="4244603" cy="4244603"/>
          </a:xfrm>
          <a:prstGeom prst="rect">
            <a:avLst/>
          </a:prstGeom>
        </p:spPr>
      </p:pic>
      <p:sp>
        <p:nvSpPr>
          <p:cNvPr id="6" name="TextBox 5">
            <a:extLst>
              <a:ext uri="{FF2B5EF4-FFF2-40B4-BE49-F238E27FC236}">
                <a16:creationId xmlns:a16="http://schemas.microsoft.com/office/drawing/2014/main" id="{81C79FD4-4595-DF18-8231-7E3D3951E091}"/>
              </a:ext>
            </a:extLst>
          </p:cNvPr>
          <p:cNvSpPr txBox="1"/>
          <p:nvPr/>
        </p:nvSpPr>
        <p:spPr>
          <a:xfrm>
            <a:off x="6007510" y="2157046"/>
            <a:ext cx="5354173"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aleway" pitchFamily="2" charset="0"/>
              </a:rPr>
              <a:t>620-664</a:t>
            </a:r>
          </a:p>
          <a:p>
            <a:pPr marL="285750" indent="-285750">
              <a:buFont typeface="Arial" panose="020B0604020202020204" pitchFamily="34" charset="0"/>
              <a:buChar char="•"/>
            </a:pPr>
            <a:r>
              <a:rPr lang="en-US" sz="2000" dirty="0">
                <a:latin typeface="Raleway" pitchFamily="2" charset="0"/>
              </a:rPr>
              <a:t>Brought up on Lindisfarne by Aidan</a:t>
            </a:r>
          </a:p>
          <a:p>
            <a:pPr marL="285750" indent="-285750">
              <a:buFont typeface="Arial" panose="020B0604020202020204" pitchFamily="34" charset="0"/>
              <a:buChar char="•"/>
            </a:pPr>
            <a:r>
              <a:rPr lang="en-US" sz="2000" dirty="0">
                <a:latin typeface="Raleway" pitchFamily="2" charset="0"/>
              </a:rPr>
              <a:t>Sent in 653 to Mercia to </a:t>
            </a:r>
            <a:r>
              <a:rPr lang="en-US" sz="2000" dirty="0" err="1">
                <a:latin typeface="Raleway" pitchFamily="2" charset="0"/>
              </a:rPr>
              <a:t>evangelise</a:t>
            </a:r>
            <a:r>
              <a:rPr lang="en-US" sz="2000" dirty="0">
                <a:latin typeface="Raleway" pitchFamily="2" charset="0"/>
              </a:rPr>
              <a:t> the Middle-Saxons of the Trent Valley</a:t>
            </a:r>
          </a:p>
          <a:p>
            <a:pPr marL="285750" indent="-285750">
              <a:buFont typeface="Arial" panose="020B0604020202020204" pitchFamily="34" charset="0"/>
              <a:buChar char="•"/>
            </a:pPr>
            <a:r>
              <a:rPr lang="en-US" sz="2000" dirty="0" err="1">
                <a:latin typeface="Raleway" pitchFamily="2" charset="0"/>
              </a:rPr>
              <a:t>Evangelised</a:t>
            </a:r>
            <a:r>
              <a:rPr lang="en-US" sz="2000" dirty="0">
                <a:latin typeface="Raleway" pitchFamily="2" charset="0"/>
              </a:rPr>
              <a:t> the East Saxons in the 650s</a:t>
            </a:r>
          </a:p>
          <a:p>
            <a:pPr marL="285750" indent="-285750">
              <a:buFont typeface="Arial" panose="020B0604020202020204" pitchFamily="34" charset="0"/>
              <a:buChar char="•"/>
            </a:pPr>
            <a:r>
              <a:rPr lang="en-US" sz="2000" dirty="0">
                <a:latin typeface="Raleway" pitchFamily="2" charset="0"/>
              </a:rPr>
              <a:t>Second Bishop of London</a:t>
            </a:r>
          </a:p>
          <a:p>
            <a:pPr marL="285750" indent="-285750">
              <a:buFont typeface="Arial" panose="020B0604020202020204" pitchFamily="34" charset="0"/>
              <a:buChar char="•"/>
            </a:pPr>
            <a:r>
              <a:rPr lang="en-US" sz="2000" dirty="0">
                <a:latin typeface="Raleway" pitchFamily="2" charset="0"/>
              </a:rPr>
              <a:t>Abbot of </a:t>
            </a:r>
            <a:r>
              <a:rPr lang="en-US" sz="2000" dirty="0" err="1">
                <a:latin typeface="Raleway" pitchFamily="2" charset="0"/>
              </a:rPr>
              <a:t>Lastingham</a:t>
            </a:r>
            <a:r>
              <a:rPr lang="en-US" sz="2000" dirty="0">
                <a:latin typeface="Raleway" pitchFamily="2" charset="0"/>
              </a:rPr>
              <a:t> in the North York Moors</a:t>
            </a:r>
          </a:p>
          <a:p>
            <a:pPr marL="285750" indent="-285750">
              <a:buFont typeface="Arial" panose="020B0604020202020204" pitchFamily="34" charset="0"/>
              <a:buChar char="•"/>
            </a:pPr>
            <a:r>
              <a:rPr lang="en-US" sz="2000" dirty="0">
                <a:latin typeface="Raleway" pitchFamily="2" charset="0"/>
              </a:rPr>
              <a:t>Important role at the Synod of Whitby 664</a:t>
            </a:r>
          </a:p>
          <a:p>
            <a:pPr marL="285750" indent="-285750">
              <a:buFont typeface="Arial" panose="020B0604020202020204" pitchFamily="34" charset="0"/>
              <a:buChar char="•"/>
            </a:pPr>
            <a:r>
              <a:rPr lang="en-US" sz="2000" dirty="0">
                <a:latin typeface="Raleway" pitchFamily="2" charset="0"/>
              </a:rPr>
              <a:t>Died at </a:t>
            </a:r>
            <a:r>
              <a:rPr lang="en-US" sz="2000" dirty="0" err="1">
                <a:latin typeface="Raleway" pitchFamily="2" charset="0"/>
              </a:rPr>
              <a:t>Lastingham</a:t>
            </a:r>
            <a:r>
              <a:rPr lang="en-US" sz="2000" dirty="0">
                <a:latin typeface="Raleway" pitchFamily="2" charset="0"/>
              </a:rPr>
              <a:t> of plague in 664</a:t>
            </a:r>
          </a:p>
          <a:p>
            <a:pPr marL="285750" indent="-285750">
              <a:buFont typeface="Arial" panose="020B0604020202020204" pitchFamily="34" charset="0"/>
              <a:buChar char="•"/>
            </a:pPr>
            <a:endParaRPr lang="en-US" sz="2000" dirty="0">
              <a:latin typeface="Raleway" pitchFamily="2" charset="0"/>
            </a:endParaRPr>
          </a:p>
        </p:txBody>
      </p:sp>
    </p:spTree>
    <p:extLst>
      <p:ext uri="{BB962C8B-B14F-4D97-AF65-F5344CB8AC3E}">
        <p14:creationId xmlns:p14="http://schemas.microsoft.com/office/powerpoint/2010/main" val="107611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CA8-4FF5-EAE7-AF03-1599C5C7349D}"/>
              </a:ext>
            </a:extLst>
          </p:cNvPr>
          <p:cNvSpPr>
            <a:spLocks noGrp="1"/>
          </p:cNvSpPr>
          <p:nvPr>
            <p:ph type="ctrTitle"/>
          </p:nvPr>
        </p:nvSpPr>
        <p:spPr/>
        <p:txBody>
          <a:bodyPr/>
          <a:lstStyle/>
          <a:p>
            <a:pPr algn="ctr"/>
            <a:r>
              <a:rPr lang="en-GB" dirty="0"/>
              <a:t>St Cedd – Educated At Lindisfarne</a:t>
            </a:r>
          </a:p>
        </p:txBody>
      </p:sp>
      <p:pic>
        <p:nvPicPr>
          <p:cNvPr id="6" name="Picture 5" descr="Walking the Pilgrim's Way to Holy Island - Alison on Foot">
            <a:extLst>
              <a:ext uri="{FF2B5EF4-FFF2-40B4-BE49-F238E27FC236}">
                <a16:creationId xmlns:a16="http://schemas.microsoft.com/office/drawing/2014/main" id="{080DDB21-7A1F-9487-3F66-3942E476F7E8}"/>
              </a:ext>
            </a:extLst>
          </p:cNvPr>
          <p:cNvPicPr>
            <a:picLocks noChangeAspect="1"/>
          </p:cNvPicPr>
          <p:nvPr/>
        </p:nvPicPr>
        <p:blipFill>
          <a:blip r:embed="rId2"/>
          <a:stretch>
            <a:fillRect/>
          </a:stretch>
        </p:blipFill>
        <p:spPr>
          <a:xfrm>
            <a:off x="550863" y="2157047"/>
            <a:ext cx="3452422" cy="1941987"/>
          </a:xfrm>
          <a:prstGeom prst="rect">
            <a:avLst/>
          </a:prstGeom>
        </p:spPr>
      </p:pic>
      <p:pic>
        <p:nvPicPr>
          <p:cNvPr id="7" name="Picture 6" descr="Lindisfarne Priory | Visit Northumberland">
            <a:extLst>
              <a:ext uri="{FF2B5EF4-FFF2-40B4-BE49-F238E27FC236}">
                <a16:creationId xmlns:a16="http://schemas.microsoft.com/office/drawing/2014/main" id="{1ED0C829-9799-F5EC-05FB-0B0212C5D6C6}"/>
              </a:ext>
            </a:extLst>
          </p:cNvPr>
          <p:cNvPicPr>
            <a:picLocks noChangeAspect="1"/>
          </p:cNvPicPr>
          <p:nvPr/>
        </p:nvPicPr>
        <p:blipFill>
          <a:blip r:embed="rId3"/>
          <a:stretch>
            <a:fillRect/>
          </a:stretch>
        </p:blipFill>
        <p:spPr>
          <a:xfrm>
            <a:off x="1111762" y="4223147"/>
            <a:ext cx="4287123" cy="2411507"/>
          </a:xfrm>
          <a:prstGeom prst="rect">
            <a:avLst/>
          </a:prstGeom>
        </p:spPr>
      </p:pic>
      <p:pic>
        <p:nvPicPr>
          <p:cNvPr id="8" name="Picture 7" descr="Lindisfarne Gospels - Wikipedia">
            <a:extLst>
              <a:ext uri="{FF2B5EF4-FFF2-40B4-BE49-F238E27FC236}">
                <a16:creationId xmlns:a16="http://schemas.microsoft.com/office/drawing/2014/main" id="{CE380EDF-143E-463C-4B4E-1EDDD073D78F}"/>
              </a:ext>
            </a:extLst>
          </p:cNvPr>
          <p:cNvPicPr>
            <a:picLocks noChangeAspect="1"/>
          </p:cNvPicPr>
          <p:nvPr/>
        </p:nvPicPr>
        <p:blipFill>
          <a:blip r:embed="rId4"/>
          <a:stretch>
            <a:fillRect/>
          </a:stretch>
        </p:blipFill>
        <p:spPr>
          <a:xfrm>
            <a:off x="4172607" y="2171942"/>
            <a:ext cx="1355834" cy="1927092"/>
          </a:xfrm>
          <a:prstGeom prst="rect">
            <a:avLst/>
          </a:prstGeom>
        </p:spPr>
      </p:pic>
      <p:sp>
        <p:nvSpPr>
          <p:cNvPr id="3" name="Text Placeholder 2">
            <a:extLst>
              <a:ext uri="{FF2B5EF4-FFF2-40B4-BE49-F238E27FC236}">
                <a16:creationId xmlns:a16="http://schemas.microsoft.com/office/drawing/2014/main" id="{B70501DE-44C7-F489-BC04-6476B2C1465E}"/>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3587A610-A0B4-59BB-E34A-7DD388ADB8A5}"/>
              </a:ext>
            </a:extLst>
          </p:cNvPr>
          <p:cNvSpPr>
            <a:spLocks noGrp="1"/>
          </p:cNvSpPr>
          <p:nvPr>
            <p:ph type="body" sz="quarter" idx="11"/>
          </p:nvPr>
        </p:nvSpPr>
        <p:spPr/>
        <p:txBody>
          <a:bodyPr/>
          <a:lstStyle/>
          <a:p>
            <a:pPr marL="0" indent="0">
              <a:buNone/>
            </a:pPr>
            <a:r>
              <a:rPr lang="en-GB" dirty="0"/>
              <a:t>Reading – John 15:4-5</a:t>
            </a:r>
          </a:p>
          <a:p>
            <a:r>
              <a:rPr lang="en-GB" dirty="0"/>
              <a:t>Lindisfarne Abbey founded by Aidan of Iona in 634. Celtic Christianity.</a:t>
            </a:r>
          </a:p>
          <a:p>
            <a:r>
              <a:rPr lang="en-GB" dirty="0"/>
              <a:t>A centre for the re-evangelising of Northern England.</a:t>
            </a:r>
          </a:p>
          <a:p>
            <a:r>
              <a:rPr lang="en-GB" dirty="0"/>
              <a:t>A place of pilgrimage to this day.</a:t>
            </a:r>
          </a:p>
          <a:p>
            <a:r>
              <a:rPr lang="en-GB" dirty="0"/>
              <a:t>A powerhouse of Christian faith, learning and art, such as the Lindisfarne Gospels.</a:t>
            </a:r>
          </a:p>
          <a:p>
            <a:r>
              <a:rPr lang="en-GB" dirty="0"/>
              <a:t>Cedd, one of three brothers, all monks and priests.</a:t>
            </a:r>
          </a:p>
          <a:p>
            <a:r>
              <a:rPr lang="en-GB" dirty="0"/>
              <a:t>Brought up on Lindisfarne, receiving grounding in piety, asceticism and missionary zeal.</a:t>
            </a:r>
          </a:p>
          <a:p>
            <a:endParaRPr lang="en-GB" dirty="0"/>
          </a:p>
          <a:p>
            <a:endParaRPr lang="en-GB" dirty="0"/>
          </a:p>
        </p:txBody>
      </p:sp>
    </p:spTree>
    <p:extLst>
      <p:ext uri="{BB962C8B-B14F-4D97-AF65-F5344CB8AC3E}">
        <p14:creationId xmlns:p14="http://schemas.microsoft.com/office/powerpoint/2010/main" val="319103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F8B05-02E2-67BB-B054-C839C9302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423DD-C160-BDF2-D1DF-FAC492C8FB5B}"/>
              </a:ext>
            </a:extLst>
          </p:cNvPr>
          <p:cNvSpPr>
            <a:spLocks noGrp="1"/>
          </p:cNvSpPr>
          <p:nvPr>
            <p:ph type="ctrTitle"/>
          </p:nvPr>
        </p:nvSpPr>
        <p:spPr/>
        <p:txBody>
          <a:bodyPr/>
          <a:lstStyle/>
          <a:p>
            <a:pPr algn="ctr"/>
            <a:r>
              <a:rPr lang="en-GB" dirty="0"/>
              <a:t>St Cedd – Bringing the gospel to Essex</a:t>
            </a:r>
          </a:p>
        </p:txBody>
      </p:sp>
      <p:sp>
        <p:nvSpPr>
          <p:cNvPr id="4" name="Text Placeholder 3">
            <a:extLst>
              <a:ext uri="{FF2B5EF4-FFF2-40B4-BE49-F238E27FC236}">
                <a16:creationId xmlns:a16="http://schemas.microsoft.com/office/drawing/2014/main" id="{C6F87CA4-AA6A-1BEF-F11D-85C31A3F7E09}"/>
              </a:ext>
            </a:extLst>
          </p:cNvPr>
          <p:cNvSpPr>
            <a:spLocks noGrp="1"/>
          </p:cNvSpPr>
          <p:nvPr>
            <p:ph type="body" sz="quarter" idx="11"/>
          </p:nvPr>
        </p:nvSpPr>
        <p:spPr/>
        <p:txBody>
          <a:bodyPr/>
          <a:lstStyle/>
          <a:p>
            <a:r>
              <a:rPr lang="en-GB" dirty="0"/>
              <a:t>In 653, abortive mission to the Middle Saxons in Mercia</a:t>
            </a:r>
          </a:p>
          <a:p>
            <a:r>
              <a:rPr lang="en-GB" dirty="0"/>
              <a:t>In 654, sent by Finan of Lindisfarne at the request of Sigebehrt, King of the East Saxons</a:t>
            </a:r>
          </a:p>
          <a:p>
            <a:r>
              <a:rPr lang="en-GB" dirty="0"/>
              <a:t>Successful in mission to the East Saxons</a:t>
            </a:r>
          </a:p>
          <a:p>
            <a:r>
              <a:rPr lang="en-GB" dirty="0"/>
              <a:t>Became Bishop of the East Saxons, including London</a:t>
            </a:r>
          </a:p>
          <a:p>
            <a:r>
              <a:rPr lang="en-GB" dirty="0"/>
              <a:t>Founded many churches, including St Cedd’s Chapel at Bradwell, still a place of pilgrimage.</a:t>
            </a:r>
          </a:p>
          <a:p>
            <a:r>
              <a:rPr lang="en-GB" dirty="0"/>
              <a:t>The patron saint of Essex.</a:t>
            </a:r>
          </a:p>
          <a:p>
            <a:endParaRPr lang="en-GB" dirty="0"/>
          </a:p>
          <a:p>
            <a:endParaRPr lang="en-GB" dirty="0"/>
          </a:p>
        </p:txBody>
      </p:sp>
      <p:pic>
        <p:nvPicPr>
          <p:cNvPr id="8" name="Picture 7" descr="St Peter's Church, Bradwell-on-Sea - British Pilgrimage Trust">
            <a:extLst>
              <a:ext uri="{FF2B5EF4-FFF2-40B4-BE49-F238E27FC236}">
                <a16:creationId xmlns:a16="http://schemas.microsoft.com/office/drawing/2014/main" id="{F2D5E58E-4F8D-DF76-E806-FB88BC60D600}"/>
              </a:ext>
            </a:extLst>
          </p:cNvPr>
          <p:cNvPicPr>
            <a:picLocks noChangeAspect="1"/>
          </p:cNvPicPr>
          <p:nvPr/>
        </p:nvPicPr>
        <p:blipFill>
          <a:blip r:embed="rId2"/>
          <a:stretch>
            <a:fillRect/>
          </a:stretch>
        </p:blipFill>
        <p:spPr>
          <a:xfrm>
            <a:off x="448612" y="2346101"/>
            <a:ext cx="5788065" cy="3795796"/>
          </a:xfrm>
          <a:prstGeom prst="rect">
            <a:avLst/>
          </a:prstGeom>
        </p:spPr>
      </p:pic>
    </p:spTree>
    <p:extLst>
      <p:ext uri="{BB962C8B-B14F-4D97-AF65-F5344CB8AC3E}">
        <p14:creationId xmlns:p14="http://schemas.microsoft.com/office/powerpoint/2010/main" val="49639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B1489-3581-7156-6CEA-CD3D807BA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C914D-EAF7-5E28-F4BF-0CDC37E49EA6}"/>
              </a:ext>
            </a:extLst>
          </p:cNvPr>
          <p:cNvSpPr>
            <a:spLocks noGrp="1"/>
          </p:cNvSpPr>
          <p:nvPr>
            <p:ph type="ctrTitle"/>
          </p:nvPr>
        </p:nvSpPr>
        <p:spPr/>
        <p:txBody>
          <a:bodyPr/>
          <a:lstStyle/>
          <a:p>
            <a:pPr algn="ctr"/>
            <a:r>
              <a:rPr lang="en-GB" dirty="0"/>
              <a:t>St Cedd – At the Synod of Whitby</a:t>
            </a:r>
          </a:p>
        </p:txBody>
      </p:sp>
      <p:pic>
        <p:nvPicPr>
          <p:cNvPr id="6" name="Picture 5">
            <a:extLst>
              <a:ext uri="{FF2B5EF4-FFF2-40B4-BE49-F238E27FC236}">
                <a16:creationId xmlns:a16="http://schemas.microsoft.com/office/drawing/2014/main" id="{E51E1521-9FC6-F087-E0CD-91BE43FD3820}"/>
              </a:ext>
            </a:extLst>
          </p:cNvPr>
          <p:cNvPicPr>
            <a:picLocks noChangeAspect="1"/>
          </p:cNvPicPr>
          <p:nvPr/>
        </p:nvPicPr>
        <p:blipFill>
          <a:blip r:embed="rId2"/>
          <a:stretch>
            <a:fillRect/>
          </a:stretch>
        </p:blipFill>
        <p:spPr>
          <a:xfrm>
            <a:off x="1294901" y="1831794"/>
            <a:ext cx="3405351" cy="4444177"/>
          </a:xfrm>
          <a:prstGeom prst="rect">
            <a:avLst/>
          </a:prstGeom>
        </p:spPr>
      </p:pic>
      <p:sp>
        <p:nvSpPr>
          <p:cNvPr id="4" name="Text Placeholder 3">
            <a:extLst>
              <a:ext uri="{FF2B5EF4-FFF2-40B4-BE49-F238E27FC236}">
                <a16:creationId xmlns:a16="http://schemas.microsoft.com/office/drawing/2014/main" id="{FA1F302F-1256-6601-0A9D-068530F8AF95}"/>
              </a:ext>
            </a:extLst>
          </p:cNvPr>
          <p:cNvSpPr>
            <a:spLocks noGrp="1"/>
          </p:cNvSpPr>
          <p:nvPr>
            <p:ph type="body" sz="quarter" idx="11"/>
          </p:nvPr>
        </p:nvSpPr>
        <p:spPr/>
        <p:txBody>
          <a:bodyPr/>
          <a:lstStyle/>
          <a:p>
            <a:pPr marL="0" indent="0">
              <a:buNone/>
            </a:pPr>
            <a:r>
              <a:rPr lang="en-GB" sz="1800" dirty="0"/>
              <a:t>Reading – Revelation 7:9-10</a:t>
            </a:r>
          </a:p>
          <a:p>
            <a:r>
              <a:rPr lang="en-GB" sz="1800" dirty="0"/>
              <a:t>The Synod of Whitby was a pivotal. Christian gathering in 664 at Whitby Abbey.</a:t>
            </a:r>
          </a:p>
          <a:p>
            <a:r>
              <a:rPr lang="en-GB" sz="1800" dirty="0"/>
              <a:t>Convened by King Oswiu, the synod settled bitter divisions by ruling that the Anglo-Saxon church would adopt the Roman methods for calculating the date of Easter and observing monastic tonsure, aligning England with the Roman Catholic church and the papacy. </a:t>
            </a:r>
          </a:p>
          <a:p>
            <a:r>
              <a:rPr lang="en-GB" sz="1800" dirty="0"/>
              <a:t>Cedd acted as one of the translators at the Synod. A mediator between the two sides</a:t>
            </a:r>
          </a:p>
          <a:p>
            <a:r>
              <a:rPr lang="en-GB" sz="1800" dirty="0"/>
              <a:t>The Celtic Church lost the argument</a:t>
            </a:r>
            <a:r>
              <a:rPr lang="en-GB" dirty="0"/>
              <a:t>. Cedd and Cuthbert accepted the decision</a:t>
            </a:r>
          </a:p>
        </p:txBody>
      </p:sp>
    </p:spTree>
    <p:extLst>
      <p:ext uri="{BB962C8B-B14F-4D97-AF65-F5344CB8AC3E}">
        <p14:creationId xmlns:p14="http://schemas.microsoft.com/office/powerpoint/2010/main" val="64216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1A420-803B-527A-4317-B13958C8B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0DA0D-7122-EE7B-DE57-0A987CB08736}"/>
              </a:ext>
            </a:extLst>
          </p:cNvPr>
          <p:cNvSpPr>
            <a:spLocks noGrp="1"/>
          </p:cNvSpPr>
          <p:nvPr>
            <p:ph type="ctrTitle"/>
          </p:nvPr>
        </p:nvSpPr>
        <p:spPr/>
        <p:txBody>
          <a:bodyPr/>
          <a:lstStyle/>
          <a:p>
            <a:pPr algn="ctr"/>
            <a:r>
              <a:rPr lang="en-GB" dirty="0"/>
              <a:t>St Cedd – Full Circle at </a:t>
            </a:r>
            <a:r>
              <a:rPr lang="en-GB" dirty="0" err="1"/>
              <a:t>Lastingham</a:t>
            </a:r>
            <a:endParaRPr lang="en-GB" dirty="0"/>
          </a:p>
        </p:txBody>
      </p:sp>
      <p:sp>
        <p:nvSpPr>
          <p:cNvPr id="3" name="Text Placeholder 2">
            <a:extLst>
              <a:ext uri="{FF2B5EF4-FFF2-40B4-BE49-F238E27FC236}">
                <a16:creationId xmlns:a16="http://schemas.microsoft.com/office/drawing/2014/main" id="{098A3B3C-207F-F3FE-B6E7-AA1920DD0FC6}"/>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6D9FD15C-89CF-125A-350D-ECCE07614DCD}"/>
              </a:ext>
            </a:extLst>
          </p:cNvPr>
          <p:cNvSpPr>
            <a:spLocks noGrp="1"/>
          </p:cNvSpPr>
          <p:nvPr>
            <p:ph type="body" sz="quarter" idx="11"/>
          </p:nvPr>
        </p:nvSpPr>
        <p:spPr/>
        <p:txBody>
          <a:bodyPr/>
          <a:lstStyle/>
          <a:p>
            <a:pPr marL="0" indent="0">
              <a:buNone/>
            </a:pPr>
            <a:r>
              <a:rPr lang="en-GB" dirty="0"/>
              <a:t>Reading – Luke 5: 10b-11</a:t>
            </a:r>
          </a:p>
          <a:p>
            <a:r>
              <a:rPr lang="en-GB" dirty="0" err="1"/>
              <a:t>Lastingham</a:t>
            </a:r>
            <a:r>
              <a:rPr lang="en-GB" dirty="0"/>
              <a:t>, in the North York Moors</a:t>
            </a:r>
          </a:p>
          <a:p>
            <a:r>
              <a:rPr lang="en-GB" dirty="0"/>
              <a:t>St. Cedd chose the remote, rolling hills of </a:t>
            </a:r>
            <a:r>
              <a:rPr lang="en-GB" dirty="0" err="1"/>
              <a:t>Lastingham</a:t>
            </a:r>
            <a:r>
              <a:rPr lang="en-GB" dirty="0"/>
              <a:t> in North Yorkshire for his monastery in AD 654. According to the Venerable Bede, he selected this isolated spot among the "high remote hills" because it better resembled a harsh wilderness suited for robbers and wild beasts rather than human habitation</a:t>
            </a:r>
          </a:p>
          <a:p>
            <a:r>
              <a:rPr lang="en-GB" dirty="0"/>
              <a:t>The first church at </a:t>
            </a:r>
            <a:r>
              <a:rPr lang="en-GB" dirty="0" err="1"/>
              <a:t>Lastingham</a:t>
            </a:r>
            <a:r>
              <a:rPr lang="en-GB" dirty="0"/>
              <a:t> was a monastery founded by St Cedd in 654, where he died and was buried in 664. His brother St Chad succeeded him as abbot…</a:t>
            </a:r>
          </a:p>
          <a:p>
            <a:endParaRPr lang="en-GB" dirty="0"/>
          </a:p>
        </p:txBody>
      </p:sp>
      <p:pic>
        <p:nvPicPr>
          <p:cNvPr id="5" name="Picture 4" descr="Our History - The Lastingham Benefice">
            <a:extLst>
              <a:ext uri="{FF2B5EF4-FFF2-40B4-BE49-F238E27FC236}">
                <a16:creationId xmlns:a16="http://schemas.microsoft.com/office/drawing/2014/main" id="{436EFFFE-EFF9-E95C-FEDF-5996FF045847}"/>
              </a:ext>
            </a:extLst>
          </p:cNvPr>
          <p:cNvPicPr>
            <a:picLocks noChangeAspect="1"/>
          </p:cNvPicPr>
          <p:nvPr/>
        </p:nvPicPr>
        <p:blipFill>
          <a:blip r:embed="rId2"/>
          <a:stretch>
            <a:fillRect/>
          </a:stretch>
        </p:blipFill>
        <p:spPr>
          <a:xfrm>
            <a:off x="550863" y="2157047"/>
            <a:ext cx="5721703" cy="4310720"/>
          </a:xfrm>
          <a:prstGeom prst="rect">
            <a:avLst/>
          </a:prstGeom>
        </p:spPr>
      </p:pic>
    </p:spTree>
    <p:extLst>
      <p:ext uri="{BB962C8B-B14F-4D97-AF65-F5344CB8AC3E}">
        <p14:creationId xmlns:p14="http://schemas.microsoft.com/office/powerpoint/2010/main" val="309676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FD68A-A6AC-628D-D14C-CE4C76438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607E4-BCF1-406A-BEE7-6DC02806253C}"/>
              </a:ext>
            </a:extLst>
          </p:cNvPr>
          <p:cNvSpPr>
            <a:spLocks noGrp="1"/>
          </p:cNvSpPr>
          <p:nvPr>
            <p:ph type="ctrTitle"/>
          </p:nvPr>
        </p:nvSpPr>
        <p:spPr/>
        <p:txBody>
          <a:bodyPr/>
          <a:lstStyle/>
          <a:p>
            <a:pPr algn="ctr"/>
            <a:r>
              <a:rPr lang="en-GB" dirty="0">
                <a:latin typeface="Raleway" pitchFamily="2" charset="0"/>
              </a:rPr>
              <a:t>Questions </a:t>
            </a:r>
          </a:p>
        </p:txBody>
      </p:sp>
      <p:sp>
        <p:nvSpPr>
          <p:cNvPr id="3" name="Text Placeholder 2">
            <a:extLst>
              <a:ext uri="{FF2B5EF4-FFF2-40B4-BE49-F238E27FC236}">
                <a16:creationId xmlns:a16="http://schemas.microsoft.com/office/drawing/2014/main" id="{CAC45E39-E5E0-5146-7283-26657FADE098}"/>
              </a:ext>
            </a:extLst>
          </p:cNvPr>
          <p:cNvSpPr>
            <a:spLocks noGrp="1"/>
          </p:cNvSpPr>
          <p:nvPr>
            <p:ph type="body" sz="quarter" idx="10"/>
          </p:nvPr>
        </p:nvSpPr>
        <p:spPr>
          <a:xfrm>
            <a:off x="550863" y="2157413"/>
            <a:ext cx="11090151" cy="4173537"/>
          </a:xfrm>
        </p:spPr>
        <p:txBody>
          <a:bodyPr/>
          <a:lstStyle/>
          <a:p>
            <a:r>
              <a:rPr lang="en-GB" sz="3000" dirty="0"/>
              <a:t>Where might God be calling you to step out in faith ?</a:t>
            </a:r>
          </a:p>
          <a:p>
            <a:endParaRPr lang="en-GB" sz="3000" dirty="0"/>
          </a:p>
          <a:p>
            <a:r>
              <a:rPr lang="en-GB" sz="3000" dirty="0"/>
              <a:t>What are you being asked to leave behind ?</a:t>
            </a:r>
          </a:p>
          <a:p>
            <a:endParaRPr lang="en-GB" sz="3000" dirty="0"/>
          </a:p>
          <a:p>
            <a:r>
              <a:rPr lang="en-GB" sz="3000" dirty="0"/>
              <a:t>Why not try to listen to someone whose perspectives are different from your own ?</a:t>
            </a:r>
          </a:p>
          <a:p>
            <a:endParaRPr lang="en-GB" sz="3000" dirty="0"/>
          </a:p>
          <a:p>
            <a:r>
              <a:rPr lang="en-GB" sz="3000" dirty="0"/>
              <a:t>How can you share your faith with someone else ?</a:t>
            </a:r>
          </a:p>
        </p:txBody>
      </p:sp>
      <p:sp>
        <p:nvSpPr>
          <p:cNvPr id="4" name="Text Placeholder 3">
            <a:extLst>
              <a:ext uri="{FF2B5EF4-FFF2-40B4-BE49-F238E27FC236}">
                <a16:creationId xmlns:a16="http://schemas.microsoft.com/office/drawing/2014/main" id="{0D8152B6-6373-9FBF-308A-4418D43435FF}"/>
              </a:ext>
            </a:extLst>
          </p:cNvPr>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72045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3743E-AA0B-C2F6-BB73-924DCE60359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032BF35-4C11-D69F-0F0B-9B7CC2C417BA}"/>
              </a:ext>
            </a:extLst>
          </p:cNvPr>
          <p:cNvSpPr>
            <a:spLocks noGrp="1"/>
          </p:cNvSpPr>
          <p:nvPr>
            <p:ph type="ctrTitle"/>
          </p:nvPr>
        </p:nvSpPr>
        <p:spPr/>
        <p:txBody>
          <a:bodyPr lIns="91440" tIns="45720" rIns="91440" bIns="45720" anchor="ctr"/>
          <a:lstStyle/>
          <a:p>
            <a:pPr algn="ctr"/>
            <a:r>
              <a:rPr lang="en-US" dirty="0">
                <a:latin typeface="Cormorant Unicase" panose="020B0604020202020204" charset="0"/>
                <a:ea typeface="Cormorant Unicase" panose="020B0604020202020204" charset="0"/>
                <a:cs typeface="CordiaUPC" panose="020B0502040204020203" pitchFamily="34" charset="-34"/>
              </a:rPr>
              <a:t>St Cuthbert</a:t>
            </a:r>
            <a:endParaRPr lang="en-US" dirty="0"/>
          </a:p>
        </p:txBody>
      </p:sp>
      <p:sp>
        <p:nvSpPr>
          <p:cNvPr id="13" name="Subtitle 12">
            <a:extLst>
              <a:ext uri="{FF2B5EF4-FFF2-40B4-BE49-F238E27FC236}">
                <a16:creationId xmlns:a16="http://schemas.microsoft.com/office/drawing/2014/main" id="{3E19B99D-3B6C-1E5C-1EE3-018B0F337881}"/>
              </a:ext>
            </a:extLst>
          </p:cNvPr>
          <p:cNvSpPr>
            <a:spLocks noGrp="1"/>
          </p:cNvSpPr>
          <p:nvPr>
            <p:ph type="subTitle" idx="1"/>
          </p:nvPr>
        </p:nvSpPr>
        <p:spPr/>
        <p:txBody>
          <a:bodyPr/>
          <a:lstStyle/>
          <a:p>
            <a:pPr algn="ctr"/>
            <a:r>
              <a:rPr lang="en-US" dirty="0"/>
              <a:t>		</a:t>
            </a:r>
            <a:endParaRPr lang="en-US" sz="4000" b="1" dirty="0">
              <a:latin typeface="Cormorant Unicase" panose="020B0604020202020204" charset="0"/>
              <a:ea typeface="Cormorant Unicase" panose="020B0604020202020204" charset="0"/>
              <a:cs typeface="CordiaUPC" panose="020B0502040204020203" pitchFamily="34" charset="-34"/>
            </a:endParaRPr>
          </a:p>
          <a:p>
            <a:r>
              <a:rPr lang="en-US" dirty="0"/>
              <a:t>					</a:t>
            </a:r>
          </a:p>
          <a:p>
            <a:endParaRPr lang="en-US" sz="4000" b="1" dirty="0">
              <a:latin typeface="Cormorant Unicase" panose="020B0604020202020204" charset="0"/>
              <a:ea typeface="Cormorant Unicase" panose="020B0604020202020204" charset="0"/>
              <a:cs typeface="CordiaUPC" panose="020B0502040204020203" pitchFamily="34" charset="-34"/>
            </a:endParaRPr>
          </a:p>
        </p:txBody>
      </p:sp>
      <p:sp>
        <p:nvSpPr>
          <p:cNvPr id="3" name="TextBox 2">
            <a:extLst>
              <a:ext uri="{FF2B5EF4-FFF2-40B4-BE49-F238E27FC236}">
                <a16:creationId xmlns:a16="http://schemas.microsoft.com/office/drawing/2014/main" id="{D7019E78-3EE3-CD97-CBEF-79E57B8AC855}"/>
              </a:ext>
            </a:extLst>
          </p:cNvPr>
          <p:cNvSpPr txBox="1"/>
          <p:nvPr/>
        </p:nvSpPr>
        <p:spPr>
          <a:xfrm>
            <a:off x="6095999" y="2157046"/>
            <a:ext cx="5177193" cy="492442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Raleway" pitchFamily="2" charset="0"/>
              </a:rPr>
              <a:t>634-687</a:t>
            </a:r>
          </a:p>
          <a:p>
            <a:pPr marL="285750" indent="-285750">
              <a:buFont typeface="Arial" panose="020B0604020202020204" pitchFamily="34" charset="0"/>
              <a:buChar char="•"/>
            </a:pPr>
            <a:r>
              <a:rPr lang="en-US" sz="1600" dirty="0">
                <a:latin typeface="Raleway" pitchFamily="2" charset="0"/>
              </a:rPr>
              <a:t>A man of asceticism, charm and generosity, revered in the North-East</a:t>
            </a:r>
          </a:p>
          <a:p>
            <a:pPr marL="285750" indent="-285750">
              <a:buFont typeface="Arial" panose="020B0604020202020204" pitchFamily="34" charset="0"/>
              <a:buChar char="•"/>
            </a:pPr>
            <a:r>
              <a:rPr lang="en-US" sz="1600" dirty="0">
                <a:latin typeface="Raleway" pitchFamily="2" charset="0"/>
              </a:rPr>
              <a:t>In 651, saw a vision  of Aidan being carried to Heaven. Joined the Abbey at Melrose</a:t>
            </a:r>
          </a:p>
          <a:p>
            <a:pPr marL="285750" indent="-285750">
              <a:buFont typeface="Arial" panose="020B0604020202020204" pitchFamily="34" charset="0"/>
              <a:buChar char="•"/>
            </a:pPr>
            <a:r>
              <a:rPr lang="en-US" sz="1600" dirty="0">
                <a:latin typeface="Raleway" pitchFamily="2" charset="0"/>
              </a:rPr>
              <a:t>Travelled throughout the North, preaching and ministering to the people</a:t>
            </a:r>
          </a:p>
          <a:p>
            <a:pPr marL="285750" indent="-285750">
              <a:buFont typeface="Arial" panose="020B0604020202020204" pitchFamily="34" charset="0"/>
              <a:buChar char="•"/>
            </a:pPr>
            <a:r>
              <a:rPr lang="en-US" sz="1600" dirty="0">
                <a:latin typeface="Raleway" pitchFamily="2" charset="0"/>
              </a:rPr>
              <a:t>In 664 became Prior of Lindisfarne and implemented the decision of the Synod of Whitby</a:t>
            </a:r>
          </a:p>
          <a:p>
            <a:pPr marL="285750" indent="-285750">
              <a:buFont typeface="Arial" panose="020B0604020202020204" pitchFamily="34" charset="0"/>
              <a:buChar char="•"/>
            </a:pPr>
            <a:r>
              <a:rPr lang="en-US" sz="1600" dirty="0">
                <a:latin typeface="Raleway" pitchFamily="2" charset="0"/>
              </a:rPr>
              <a:t>Retired in 676, drawn to a contemplative life on Inner Farne</a:t>
            </a:r>
          </a:p>
          <a:p>
            <a:pPr marL="285750" indent="-285750">
              <a:buFont typeface="Arial" panose="020B0604020202020204" pitchFamily="34" charset="0"/>
              <a:buChar char="•"/>
            </a:pPr>
            <a:r>
              <a:rPr lang="en-US" sz="1600" dirty="0">
                <a:latin typeface="Raleway" pitchFamily="2" charset="0"/>
              </a:rPr>
              <a:t>Became Bishop of Lindisfarne in 685</a:t>
            </a:r>
          </a:p>
          <a:p>
            <a:pPr marL="285750" indent="-285750">
              <a:buFont typeface="Arial" panose="020B0604020202020204" pitchFamily="34" charset="0"/>
              <a:buChar char="•"/>
            </a:pPr>
            <a:r>
              <a:rPr lang="en-US" sz="1600" dirty="0">
                <a:latin typeface="Raleway" pitchFamily="2" charset="0"/>
              </a:rPr>
              <a:t>Returned to Inner Farne, where he died in 687.</a:t>
            </a:r>
          </a:p>
          <a:p>
            <a:pPr marL="285750" indent="-285750">
              <a:buFont typeface="Arial" panose="020B0604020202020204" pitchFamily="34" charset="0"/>
              <a:buChar char="•"/>
            </a:pPr>
            <a:r>
              <a:rPr lang="en-US" sz="1600" dirty="0">
                <a:latin typeface="Raleway" pitchFamily="2" charset="0"/>
              </a:rPr>
              <a:t>Buried in Durham Cathedral</a:t>
            </a:r>
          </a:p>
          <a:p>
            <a:pPr marL="285750" indent="-285750">
              <a:buFont typeface="Arial" panose="020B0604020202020204" pitchFamily="34" charset="0"/>
              <a:buChar char="•"/>
            </a:pPr>
            <a:r>
              <a:rPr lang="en-US" sz="1600" dirty="0">
                <a:latin typeface="Raleway" pitchFamily="2" charset="0"/>
              </a:rPr>
              <a:t>The patron saint of Northumbria </a:t>
            </a:r>
          </a:p>
          <a:p>
            <a:pPr marL="285750" indent="-285750">
              <a:buFont typeface="Arial" panose="020B0604020202020204" pitchFamily="34" charset="0"/>
              <a:buChar char="•"/>
            </a:pPr>
            <a:r>
              <a:rPr lang="en-US" sz="1600" dirty="0">
                <a:latin typeface="Raleway" pitchFamily="2" charset="0"/>
              </a:rPr>
              <a:t>Written about extensively by Bede</a:t>
            </a:r>
          </a:p>
          <a:p>
            <a:pPr marL="285750" indent="-285750">
              <a:buFont typeface="Arial" panose="020B0604020202020204" pitchFamily="34" charset="0"/>
              <a:buChar char="•"/>
            </a:pPr>
            <a:endParaRPr lang="en-US" sz="2000" dirty="0">
              <a:latin typeface="Raleway" pitchFamily="2" charset="0"/>
            </a:endParaRPr>
          </a:p>
          <a:p>
            <a:pPr marL="285750" indent="-285750">
              <a:buFont typeface="Arial" panose="020B0604020202020204" pitchFamily="34" charset="0"/>
              <a:buChar char="•"/>
            </a:pPr>
            <a:endParaRPr lang="en-US" sz="2000" dirty="0">
              <a:latin typeface="Raleway" pitchFamily="2" charset="0"/>
            </a:endParaRPr>
          </a:p>
          <a:p>
            <a:endParaRPr lang="en-GB" dirty="0"/>
          </a:p>
        </p:txBody>
      </p:sp>
      <p:pic>
        <p:nvPicPr>
          <p:cNvPr id="2" name="Picture 1" descr="Cuthbert - Wikipedia">
            <a:extLst>
              <a:ext uri="{FF2B5EF4-FFF2-40B4-BE49-F238E27FC236}">
                <a16:creationId xmlns:a16="http://schemas.microsoft.com/office/drawing/2014/main" id="{AF014410-D263-C14E-5223-40A3526373EA}"/>
              </a:ext>
            </a:extLst>
          </p:cNvPr>
          <p:cNvPicPr>
            <a:picLocks noChangeAspect="1"/>
          </p:cNvPicPr>
          <p:nvPr/>
        </p:nvPicPr>
        <p:blipFill>
          <a:blip r:embed="rId2"/>
          <a:stretch>
            <a:fillRect/>
          </a:stretch>
        </p:blipFill>
        <p:spPr>
          <a:xfrm>
            <a:off x="592784" y="2157046"/>
            <a:ext cx="3317064" cy="4497939"/>
          </a:xfrm>
          <a:prstGeom prst="rect">
            <a:avLst/>
          </a:prstGeom>
        </p:spPr>
      </p:pic>
    </p:spTree>
    <p:extLst>
      <p:ext uri="{BB962C8B-B14F-4D97-AF65-F5344CB8AC3E}">
        <p14:creationId xmlns:p14="http://schemas.microsoft.com/office/powerpoint/2010/main" val="104702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42DD-98F5-366E-E2D8-478E917EE3DB}"/>
              </a:ext>
            </a:extLst>
          </p:cNvPr>
          <p:cNvSpPr>
            <a:spLocks noGrp="1"/>
          </p:cNvSpPr>
          <p:nvPr>
            <p:ph type="ctrTitle"/>
          </p:nvPr>
        </p:nvSpPr>
        <p:spPr/>
        <p:txBody>
          <a:bodyPr/>
          <a:lstStyle/>
          <a:p>
            <a:pPr algn="ctr"/>
            <a:r>
              <a:rPr lang="en-GB" dirty="0"/>
              <a:t>St Cuthbert – Began at Melrose</a:t>
            </a:r>
          </a:p>
        </p:txBody>
      </p:sp>
      <p:pic>
        <p:nvPicPr>
          <p:cNvPr id="8" name="Picture 7" descr="St Cuthbert of Lindisfarne window, Durham">
            <a:extLst>
              <a:ext uri="{FF2B5EF4-FFF2-40B4-BE49-F238E27FC236}">
                <a16:creationId xmlns:a16="http://schemas.microsoft.com/office/drawing/2014/main" id="{630A680A-F024-5251-2E0C-4C561571F46F}"/>
              </a:ext>
            </a:extLst>
          </p:cNvPr>
          <p:cNvPicPr>
            <a:picLocks noChangeAspect="1"/>
          </p:cNvPicPr>
          <p:nvPr/>
        </p:nvPicPr>
        <p:blipFill>
          <a:blip r:embed="rId2"/>
          <a:stretch>
            <a:fillRect/>
          </a:stretch>
        </p:blipFill>
        <p:spPr>
          <a:xfrm>
            <a:off x="550864" y="2157048"/>
            <a:ext cx="1781435" cy="2204746"/>
          </a:xfrm>
          <a:prstGeom prst="rect">
            <a:avLst/>
          </a:prstGeom>
        </p:spPr>
      </p:pic>
      <p:sp>
        <p:nvSpPr>
          <p:cNvPr id="4" name="Text Placeholder 3">
            <a:extLst>
              <a:ext uri="{FF2B5EF4-FFF2-40B4-BE49-F238E27FC236}">
                <a16:creationId xmlns:a16="http://schemas.microsoft.com/office/drawing/2014/main" id="{BE1A6AD6-A9FB-9B03-BC05-4871F6EE6548}"/>
              </a:ext>
            </a:extLst>
          </p:cNvPr>
          <p:cNvSpPr>
            <a:spLocks noGrp="1"/>
          </p:cNvSpPr>
          <p:nvPr>
            <p:ph type="body" sz="quarter" idx="11"/>
          </p:nvPr>
        </p:nvSpPr>
        <p:spPr/>
        <p:txBody>
          <a:bodyPr/>
          <a:lstStyle/>
          <a:p>
            <a:r>
              <a:rPr lang="en-GB" dirty="0"/>
              <a:t>Tending sheep in </a:t>
            </a:r>
            <a:r>
              <a:rPr lang="en-GB" dirty="0" err="1"/>
              <a:t>Lammermuir</a:t>
            </a:r>
            <a:r>
              <a:rPr lang="en-GB" dirty="0"/>
              <a:t> Hills,, he saw a vision of Aidan being carried up to Heaven</a:t>
            </a:r>
          </a:p>
          <a:p>
            <a:endParaRPr lang="en-GB" dirty="0"/>
          </a:p>
          <a:p>
            <a:r>
              <a:rPr lang="en-GB" dirty="0"/>
              <a:t>Went to Melrose Abbey, offering himself for the religious life</a:t>
            </a:r>
          </a:p>
          <a:p>
            <a:endParaRPr lang="en-GB" dirty="0"/>
          </a:p>
          <a:p>
            <a:r>
              <a:rPr lang="en-GB" dirty="0"/>
              <a:t>Sent to new monastery at Ripon but returned to Melrose </a:t>
            </a:r>
          </a:p>
          <a:p>
            <a:endParaRPr lang="en-GB" dirty="0"/>
          </a:p>
          <a:p>
            <a:r>
              <a:rPr lang="en-GB" dirty="0"/>
              <a:t>In 661, became Prior of Melrose</a:t>
            </a:r>
          </a:p>
        </p:txBody>
      </p:sp>
      <p:pic>
        <p:nvPicPr>
          <p:cNvPr id="5" name="Picture 4" descr="Melrose Abbey">
            <a:extLst>
              <a:ext uri="{FF2B5EF4-FFF2-40B4-BE49-F238E27FC236}">
                <a16:creationId xmlns:a16="http://schemas.microsoft.com/office/drawing/2014/main" id="{F4F0C0D2-1216-29F7-D9A2-E4B7AF7CC80E}"/>
              </a:ext>
            </a:extLst>
          </p:cNvPr>
          <p:cNvPicPr>
            <a:picLocks noChangeAspect="1"/>
          </p:cNvPicPr>
          <p:nvPr/>
        </p:nvPicPr>
        <p:blipFill>
          <a:blip r:embed="rId3"/>
          <a:stretch>
            <a:fillRect/>
          </a:stretch>
        </p:blipFill>
        <p:spPr>
          <a:xfrm>
            <a:off x="2559068" y="4003325"/>
            <a:ext cx="3677609" cy="2451739"/>
          </a:xfrm>
          <a:prstGeom prst="rect">
            <a:avLst/>
          </a:prstGeom>
        </p:spPr>
      </p:pic>
    </p:spTree>
    <p:extLst>
      <p:ext uri="{BB962C8B-B14F-4D97-AF65-F5344CB8AC3E}">
        <p14:creationId xmlns:p14="http://schemas.microsoft.com/office/powerpoint/2010/main" val="2097829711"/>
      </p:ext>
    </p:extLst>
  </p:cSld>
  <p:clrMapOvr>
    <a:masterClrMapping/>
  </p:clrMapOvr>
</p:sld>
</file>

<file path=ppt/theme/theme1.xml><?xml version="1.0" encoding="utf-8"?>
<a:theme xmlns:a="http://schemas.openxmlformats.org/drawingml/2006/main" name="Intro Slide">
  <a:themeElements>
    <a:clrScheme name="The Great Invitatio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835</TotalTime>
  <Words>1094</Words>
  <Application>Microsoft Macintosh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Raleway</vt:lpstr>
      <vt:lpstr>Arial</vt:lpstr>
      <vt:lpstr>Aptos</vt:lpstr>
      <vt:lpstr>Cormorant Unicase</vt:lpstr>
      <vt:lpstr>Intro Slide</vt:lpstr>
      <vt:lpstr>PowerPoint Presentation</vt:lpstr>
      <vt:lpstr>St Cedd of Lastingham</vt:lpstr>
      <vt:lpstr>St Cedd – Educated At Lindisfarne</vt:lpstr>
      <vt:lpstr>St Cedd – Bringing the gospel to Essex</vt:lpstr>
      <vt:lpstr>St Cedd – At the Synod of Whitby</vt:lpstr>
      <vt:lpstr>St Cedd – Full Circle at Lastingham</vt:lpstr>
      <vt:lpstr>Questions </vt:lpstr>
      <vt:lpstr>St Cuthbert</vt:lpstr>
      <vt:lpstr>St Cuthbert – Began at Melrose</vt:lpstr>
      <vt:lpstr>St Cuthbert – A great Preacher &amp; Minister</vt:lpstr>
      <vt:lpstr>St Cuthbert – A Reluctant leader</vt:lpstr>
      <vt:lpstr>St Cuthbert – Solitary &amp; Contemplative</vt:lpstr>
      <vt:lpstr>St Cuthbert – Loved and revered </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Samuel Poch</dc:creator>
  <cp:keywords/>
  <dc:description/>
  <cp:lastModifiedBy>Jill Sandham</cp:lastModifiedBy>
  <cp:revision>22</cp:revision>
  <dcterms:created xsi:type="dcterms:W3CDTF">2022-07-07T10:03:00Z</dcterms:created>
  <dcterms:modified xsi:type="dcterms:W3CDTF">2026-06-24T13:11:10Z</dcterms:modified>
  <cp:category/>
</cp:coreProperties>
</file>